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799"/>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599"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599"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799"/>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4"/>
            <a:chOff x="0" y="3903669"/>
            <a:chExt cx="9144000" cy="1239924"/>
          </a:xfrm>
        </p:grpSpPr>
        <p:sp>
          <p:nvSpPr>
            <p:cNvPr id="30" name="Shape 30"/>
            <p:cNvSpPr/>
            <p:nvPr/>
          </p:nvSpPr>
          <p:spPr>
            <a:xfrm>
              <a:off x="8154895"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099" cy="987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099" cy="987899"/>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19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599"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7999" cy="3103199"/>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199" cy="1564499"/>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199" cy="12692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599"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599"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476847"/>
            <a:ext cx="8222100" cy="838800"/>
          </a:xfrm>
          <a:prstGeom prst="rect">
            <a:avLst/>
          </a:prstGeom>
        </p:spPr>
        <p:txBody>
          <a:bodyPr anchorCtr="0" anchor="b" bIns="91425" lIns="91425" rIns="91425" tIns="91425">
            <a:noAutofit/>
          </a:bodyPr>
          <a:lstStyle/>
          <a:p>
            <a:pPr lvl="0">
              <a:spcBef>
                <a:spcPts val="0"/>
              </a:spcBef>
              <a:buNone/>
            </a:pPr>
            <a:r>
              <a:rPr lang="en"/>
              <a:t>AEM ACS COMMONS Solutions</a:t>
            </a:r>
          </a:p>
        </p:txBody>
      </p:sp>
      <p:sp>
        <p:nvSpPr>
          <p:cNvPr id="86" name="Shape 86"/>
          <p:cNvSpPr txBox="1"/>
          <p:nvPr>
            <p:ph idx="1" type="subTitle"/>
          </p:nvPr>
        </p:nvSpPr>
        <p:spPr>
          <a:xfrm>
            <a:off x="598088" y="2715912"/>
            <a:ext cx="8222100" cy="432899"/>
          </a:xfrm>
          <a:prstGeom prst="rect">
            <a:avLst/>
          </a:prstGeom>
        </p:spPr>
        <p:txBody>
          <a:bodyPr anchorCtr="0" anchor="t" bIns="91425" lIns="91425" rIns="91425" tIns="91425">
            <a:noAutofit/>
          </a:bodyPr>
          <a:lstStyle/>
          <a:p>
            <a:pPr lvl="0">
              <a:spcBef>
                <a:spcPts val="0"/>
              </a:spcBef>
              <a:buNone/>
            </a:pPr>
            <a:r>
              <a:rPr lang="en"/>
              <a:t>AXAMIT FAST DEVELOPING GROUP</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The team</a:t>
            </a:r>
          </a:p>
        </p:txBody>
      </p:sp>
      <p:sp>
        <p:nvSpPr>
          <p:cNvPr id="173" name="Shape 173"/>
          <p:cNvSpPr/>
          <p:nvPr/>
        </p:nvSpPr>
        <p:spPr>
          <a:xfrm>
            <a:off x="4147063" y="1049104"/>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74" name="Shape 174"/>
          <p:cNvSpPr/>
          <p:nvPr/>
        </p:nvSpPr>
        <p:spPr>
          <a:xfrm>
            <a:off x="4147075" y="1049111"/>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75" name="Shape 175"/>
          <p:cNvSpPr txBox="1"/>
          <p:nvPr>
            <p:ph idx="4294967295" type="body"/>
          </p:nvPr>
        </p:nvSpPr>
        <p:spPr>
          <a:xfrm>
            <a:off x="4147075" y="110835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CEO</a:t>
            </a:r>
          </a:p>
        </p:txBody>
      </p:sp>
      <p:sp>
        <p:nvSpPr>
          <p:cNvPr id="176" name="Shape 176"/>
          <p:cNvSpPr txBox="1"/>
          <p:nvPr>
            <p:ph idx="4294967295" type="body"/>
          </p:nvPr>
        </p:nvSpPr>
        <p:spPr>
          <a:xfrm>
            <a:off x="4147075" y="145710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Wendy Writer</a:t>
            </a:r>
          </a:p>
        </p:txBody>
      </p:sp>
      <p:grpSp>
        <p:nvGrpSpPr>
          <p:cNvPr id="177" name="Shape 177"/>
          <p:cNvGrpSpPr/>
          <p:nvPr/>
        </p:nvGrpSpPr>
        <p:grpSpPr>
          <a:xfrm>
            <a:off x="2918113" y="1746604"/>
            <a:ext cx="4160100" cy="531900"/>
            <a:chOff x="2918113" y="1746604"/>
            <a:chExt cx="4160100" cy="531900"/>
          </a:xfrm>
        </p:grpSpPr>
        <p:cxnSp>
          <p:nvCxnSpPr>
            <p:cNvPr id="178" name="Shape 178"/>
            <p:cNvCxnSpPr>
              <a:stCxn id="173" idx="2"/>
              <a:endCxn id="179" idx="0"/>
            </p:cNvCxnSpPr>
            <p:nvPr/>
          </p:nvCxnSpPr>
          <p:spPr>
            <a:xfrm rot="5400000">
              <a:off x="3628963" y="1035754"/>
              <a:ext cx="531900" cy="1953600"/>
            </a:xfrm>
            <a:prstGeom prst="bentConnector3">
              <a:avLst>
                <a:gd fmla="val 49999" name="adj1"/>
              </a:avLst>
            </a:prstGeom>
            <a:noFill/>
            <a:ln cap="flat" cmpd="sng" w="9525">
              <a:solidFill>
                <a:schemeClr val="lt2"/>
              </a:solidFill>
              <a:prstDash val="solid"/>
              <a:round/>
              <a:headEnd len="med" w="med" type="none"/>
              <a:tailEnd len="med" w="med" type="none"/>
            </a:ln>
          </p:spPr>
        </p:cxnSp>
        <p:cxnSp>
          <p:nvCxnSpPr>
            <p:cNvPr id="180" name="Shape 180"/>
            <p:cNvCxnSpPr>
              <a:stCxn id="173" idx="2"/>
              <a:endCxn id="181" idx="0"/>
            </p:cNvCxnSpPr>
            <p:nvPr/>
          </p:nvCxnSpPr>
          <p:spPr>
            <a:xfrm flipH="1" rot="-5400000">
              <a:off x="5709013" y="909304"/>
              <a:ext cx="531900" cy="2206500"/>
            </a:xfrm>
            <a:prstGeom prst="bentConnector3">
              <a:avLst>
                <a:gd fmla="val 49999" name="adj1"/>
              </a:avLst>
            </a:prstGeom>
            <a:noFill/>
            <a:ln cap="flat" cmpd="sng" w="9525">
              <a:solidFill>
                <a:schemeClr val="lt2"/>
              </a:solidFill>
              <a:prstDash val="solid"/>
              <a:round/>
              <a:headEnd len="med" w="med" type="none"/>
              <a:tailEnd len="med" w="med" type="none"/>
            </a:ln>
          </p:spPr>
        </p:cxnSp>
      </p:grpSp>
      <p:sp>
        <p:nvSpPr>
          <p:cNvPr id="182" name="Shape 182"/>
          <p:cNvSpPr/>
          <p:nvPr/>
        </p:nvSpPr>
        <p:spPr>
          <a:xfrm>
            <a:off x="2194905" y="2278500"/>
            <a:ext cx="1449299"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79" name="Shape 179"/>
          <p:cNvSpPr/>
          <p:nvPr/>
        </p:nvSpPr>
        <p:spPr>
          <a:xfrm>
            <a:off x="2193500" y="2278499"/>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83" name="Shape 183"/>
          <p:cNvSpPr txBox="1"/>
          <p:nvPr>
            <p:ph idx="4294967295" type="body"/>
          </p:nvPr>
        </p:nvSpPr>
        <p:spPr>
          <a:xfrm>
            <a:off x="2193650" y="233775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Dir. of Sales</a:t>
            </a:r>
          </a:p>
        </p:txBody>
      </p:sp>
      <p:sp>
        <p:nvSpPr>
          <p:cNvPr id="184" name="Shape 184"/>
          <p:cNvSpPr txBox="1"/>
          <p:nvPr>
            <p:ph idx="4294967295" type="body"/>
          </p:nvPr>
        </p:nvSpPr>
        <p:spPr>
          <a:xfrm>
            <a:off x="2193637" y="268658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Ronny Reader</a:t>
            </a:r>
          </a:p>
        </p:txBody>
      </p:sp>
      <p:grpSp>
        <p:nvGrpSpPr>
          <p:cNvPr id="185" name="Shape 185"/>
          <p:cNvGrpSpPr/>
          <p:nvPr/>
        </p:nvGrpSpPr>
        <p:grpSpPr>
          <a:xfrm>
            <a:off x="1256055" y="2975700"/>
            <a:ext cx="3327300" cy="531900"/>
            <a:chOff x="1256055" y="2975700"/>
            <a:chExt cx="3327300" cy="531900"/>
          </a:xfrm>
        </p:grpSpPr>
        <p:cxnSp>
          <p:nvCxnSpPr>
            <p:cNvPr id="186" name="Shape 186"/>
            <p:cNvCxnSpPr>
              <a:stCxn id="182" idx="2"/>
              <a:endCxn id="187" idx="0"/>
            </p:cNvCxnSpPr>
            <p:nvPr/>
          </p:nvCxnSpPr>
          <p:spPr>
            <a:xfrm>
              <a:off x="2919555" y="2975700"/>
              <a:ext cx="0" cy="531900"/>
            </a:xfrm>
            <a:prstGeom prst="straightConnector1">
              <a:avLst/>
            </a:prstGeom>
            <a:noFill/>
            <a:ln cap="flat" cmpd="sng" w="9525">
              <a:solidFill>
                <a:schemeClr val="lt2"/>
              </a:solidFill>
              <a:prstDash val="solid"/>
              <a:round/>
              <a:headEnd len="med" w="med" type="none"/>
              <a:tailEnd len="med" w="med" type="none"/>
            </a:ln>
          </p:spPr>
        </p:cxnSp>
        <p:cxnSp>
          <p:nvCxnSpPr>
            <p:cNvPr id="188" name="Shape 188"/>
            <p:cNvCxnSpPr>
              <a:stCxn id="182" idx="2"/>
              <a:endCxn id="189" idx="0"/>
            </p:cNvCxnSpPr>
            <p:nvPr/>
          </p:nvCxnSpPr>
          <p:spPr>
            <a:xfrm rot="5400000">
              <a:off x="1821855" y="2409900"/>
              <a:ext cx="531900" cy="1663500"/>
            </a:xfrm>
            <a:prstGeom prst="bentConnector3">
              <a:avLst>
                <a:gd fmla="val 50012" name="adj1"/>
              </a:avLst>
            </a:prstGeom>
            <a:noFill/>
            <a:ln cap="flat" cmpd="sng" w="9525">
              <a:solidFill>
                <a:schemeClr val="lt2"/>
              </a:solidFill>
              <a:prstDash val="solid"/>
              <a:round/>
              <a:headEnd len="med" w="med" type="none"/>
              <a:tailEnd len="med" w="med" type="none"/>
            </a:ln>
          </p:spPr>
        </p:cxnSp>
        <p:cxnSp>
          <p:nvCxnSpPr>
            <p:cNvPr id="190" name="Shape 190"/>
            <p:cNvCxnSpPr>
              <a:stCxn id="182" idx="2"/>
              <a:endCxn id="191" idx="0"/>
            </p:cNvCxnSpPr>
            <p:nvPr/>
          </p:nvCxnSpPr>
          <p:spPr>
            <a:xfrm flipH="1" rot="-5400000">
              <a:off x="3485505" y="2409750"/>
              <a:ext cx="531900" cy="1663800"/>
            </a:xfrm>
            <a:prstGeom prst="bentConnector3">
              <a:avLst>
                <a:gd fmla="val 50012" name="adj1"/>
              </a:avLst>
            </a:prstGeom>
            <a:noFill/>
            <a:ln cap="flat" cmpd="sng" w="9525">
              <a:solidFill>
                <a:schemeClr val="lt2"/>
              </a:solidFill>
              <a:prstDash val="solid"/>
              <a:round/>
              <a:headEnd len="med" w="med" type="none"/>
              <a:tailEnd len="med" w="med" type="none"/>
            </a:ln>
          </p:spPr>
        </p:cxnSp>
      </p:grpSp>
      <p:sp>
        <p:nvSpPr>
          <p:cNvPr id="192" name="Shape 192"/>
          <p:cNvSpPr/>
          <p:nvPr/>
        </p:nvSpPr>
        <p:spPr>
          <a:xfrm>
            <a:off x="531436" y="3508067"/>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89" name="Shape 189"/>
          <p:cNvSpPr/>
          <p:nvPr/>
        </p:nvSpPr>
        <p:spPr>
          <a:xfrm>
            <a:off x="531450"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93" name="Shape 193"/>
          <p:cNvSpPr txBox="1"/>
          <p:nvPr>
            <p:ph idx="4294967295" type="body"/>
          </p:nvPr>
        </p:nvSpPr>
        <p:spPr>
          <a:xfrm>
            <a:off x="531750"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North America Lead</a:t>
            </a:r>
          </a:p>
        </p:txBody>
      </p:sp>
      <p:sp>
        <p:nvSpPr>
          <p:cNvPr id="194" name="Shape 194"/>
          <p:cNvSpPr txBox="1"/>
          <p:nvPr>
            <p:ph idx="4294967295" type="body"/>
          </p:nvPr>
        </p:nvSpPr>
        <p:spPr>
          <a:xfrm>
            <a:off x="531737"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Perry Presenter</a:t>
            </a:r>
          </a:p>
        </p:txBody>
      </p:sp>
      <p:sp>
        <p:nvSpPr>
          <p:cNvPr id="195" name="Shape 195"/>
          <p:cNvSpPr/>
          <p:nvPr/>
        </p:nvSpPr>
        <p:spPr>
          <a:xfrm>
            <a:off x="2194998" y="3508067"/>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87" name="Shape 187"/>
          <p:cNvSpPr/>
          <p:nvPr/>
        </p:nvSpPr>
        <p:spPr>
          <a:xfrm>
            <a:off x="2195012"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96" name="Shape 196"/>
          <p:cNvSpPr txBox="1"/>
          <p:nvPr>
            <p:ph idx="4294967295" type="body"/>
          </p:nvPr>
        </p:nvSpPr>
        <p:spPr>
          <a:xfrm>
            <a:off x="2195137"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Asia Lead</a:t>
            </a:r>
          </a:p>
        </p:txBody>
      </p:sp>
      <p:sp>
        <p:nvSpPr>
          <p:cNvPr id="197" name="Shape 197"/>
          <p:cNvSpPr txBox="1"/>
          <p:nvPr>
            <p:ph idx="4294967295" type="body"/>
          </p:nvPr>
        </p:nvSpPr>
        <p:spPr>
          <a:xfrm>
            <a:off x="2195162"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Vinny Viewer</a:t>
            </a:r>
          </a:p>
        </p:txBody>
      </p:sp>
      <p:sp>
        <p:nvSpPr>
          <p:cNvPr id="198" name="Shape 198"/>
          <p:cNvSpPr/>
          <p:nvPr/>
        </p:nvSpPr>
        <p:spPr>
          <a:xfrm>
            <a:off x="3858522" y="3508067"/>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91" name="Shape 191"/>
          <p:cNvSpPr/>
          <p:nvPr/>
        </p:nvSpPr>
        <p:spPr>
          <a:xfrm>
            <a:off x="3858600"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99" name="Shape 199"/>
          <p:cNvSpPr txBox="1"/>
          <p:nvPr>
            <p:ph idx="4294967295" type="body"/>
          </p:nvPr>
        </p:nvSpPr>
        <p:spPr>
          <a:xfrm>
            <a:off x="3858612"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Europe Lead</a:t>
            </a:r>
          </a:p>
        </p:txBody>
      </p:sp>
      <p:sp>
        <p:nvSpPr>
          <p:cNvPr id="200" name="Shape 200"/>
          <p:cNvSpPr txBox="1"/>
          <p:nvPr>
            <p:ph idx="4294967295" type="body"/>
          </p:nvPr>
        </p:nvSpPr>
        <p:spPr>
          <a:xfrm>
            <a:off x="3858700"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Molly Maker</a:t>
            </a:r>
          </a:p>
        </p:txBody>
      </p:sp>
      <p:sp>
        <p:nvSpPr>
          <p:cNvPr id="201" name="Shape 201"/>
          <p:cNvSpPr/>
          <p:nvPr/>
        </p:nvSpPr>
        <p:spPr>
          <a:xfrm>
            <a:off x="6353690" y="2278500"/>
            <a:ext cx="1449299"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81" name="Shape 181"/>
          <p:cNvSpPr/>
          <p:nvPr/>
        </p:nvSpPr>
        <p:spPr>
          <a:xfrm>
            <a:off x="6353700" y="2278499"/>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02" name="Shape 202"/>
          <p:cNvSpPr txBox="1"/>
          <p:nvPr>
            <p:ph idx="4294967295" type="body"/>
          </p:nvPr>
        </p:nvSpPr>
        <p:spPr>
          <a:xfrm>
            <a:off x="6353925" y="233775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Dir. of Engineering</a:t>
            </a:r>
          </a:p>
        </p:txBody>
      </p:sp>
      <p:sp>
        <p:nvSpPr>
          <p:cNvPr id="203" name="Shape 203"/>
          <p:cNvSpPr txBox="1"/>
          <p:nvPr>
            <p:ph idx="4294967295" type="body"/>
          </p:nvPr>
        </p:nvSpPr>
        <p:spPr>
          <a:xfrm>
            <a:off x="6352412" y="268658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Abby Author</a:t>
            </a:r>
          </a:p>
        </p:txBody>
      </p:sp>
      <p:grpSp>
        <p:nvGrpSpPr>
          <p:cNvPr id="204" name="Shape 204"/>
          <p:cNvGrpSpPr/>
          <p:nvPr/>
        </p:nvGrpSpPr>
        <p:grpSpPr>
          <a:xfrm>
            <a:off x="6246740" y="2975700"/>
            <a:ext cx="1663500" cy="531900"/>
            <a:chOff x="6246740" y="2975700"/>
            <a:chExt cx="1663500" cy="531900"/>
          </a:xfrm>
        </p:grpSpPr>
        <p:cxnSp>
          <p:nvCxnSpPr>
            <p:cNvPr id="205" name="Shape 205"/>
            <p:cNvCxnSpPr>
              <a:stCxn id="201" idx="2"/>
              <a:endCxn id="206" idx="0"/>
            </p:cNvCxnSpPr>
            <p:nvPr/>
          </p:nvCxnSpPr>
          <p:spPr>
            <a:xfrm rot="5400000">
              <a:off x="6396590" y="2825850"/>
              <a:ext cx="531900" cy="831600"/>
            </a:xfrm>
            <a:prstGeom prst="bentConnector3">
              <a:avLst>
                <a:gd fmla="val 50012" name="adj1"/>
              </a:avLst>
            </a:prstGeom>
            <a:noFill/>
            <a:ln cap="flat" cmpd="sng" w="9525">
              <a:solidFill>
                <a:schemeClr val="lt2"/>
              </a:solidFill>
              <a:prstDash val="solid"/>
              <a:round/>
              <a:headEnd len="med" w="med" type="none"/>
              <a:tailEnd len="med" w="med" type="none"/>
            </a:ln>
          </p:spPr>
        </p:cxnSp>
        <p:cxnSp>
          <p:nvCxnSpPr>
            <p:cNvPr id="207" name="Shape 207"/>
            <p:cNvCxnSpPr>
              <a:stCxn id="201" idx="2"/>
              <a:endCxn id="208" idx="0"/>
            </p:cNvCxnSpPr>
            <p:nvPr/>
          </p:nvCxnSpPr>
          <p:spPr>
            <a:xfrm flipH="1" rot="-5400000">
              <a:off x="7228340" y="2825700"/>
              <a:ext cx="531900" cy="831900"/>
            </a:xfrm>
            <a:prstGeom prst="bentConnector3">
              <a:avLst>
                <a:gd fmla="val 50013" name="adj1"/>
              </a:avLst>
            </a:prstGeom>
            <a:noFill/>
            <a:ln cap="flat" cmpd="sng" w="9525">
              <a:solidFill>
                <a:schemeClr val="lt2"/>
              </a:solidFill>
              <a:prstDash val="solid"/>
              <a:round/>
              <a:headEnd len="med" w="med" type="none"/>
              <a:tailEnd len="med" w="med" type="none"/>
            </a:ln>
          </p:spPr>
        </p:cxnSp>
      </p:grpSp>
      <p:sp>
        <p:nvSpPr>
          <p:cNvPr id="209" name="Shape 209"/>
          <p:cNvSpPr/>
          <p:nvPr/>
        </p:nvSpPr>
        <p:spPr>
          <a:xfrm>
            <a:off x="5522206" y="3507818"/>
            <a:ext cx="1449000"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206" name="Shape 206"/>
          <p:cNvSpPr/>
          <p:nvPr/>
        </p:nvSpPr>
        <p:spPr>
          <a:xfrm>
            <a:off x="5522175"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10" name="Shape 210"/>
          <p:cNvSpPr txBox="1"/>
          <p:nvPr>
            <p:ph idx="4294967295" type="body"/>
          </p:nvPr>
        </p:nvSpPr>
        <p:spPr>
          <a:xfrm>
            <a:off x="5522337"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Front End Lead</a:t>
            </a:r>
          </a:p>
        </p:txBody>
      </p:sp>
      <p:sp>
        <p:nvSpPr>
          <p:cNvPr id="211" name="Shape 211"/>
          <p:cNvSpPr txBox="1"/>
          <p:nvPr>
            <p:ph idx="4294967295" type="body"/>
          </p:nvPr>
        </p:nvSpPr>
        <p:spPr>
          <a:xfrm>
            <a:off x="5522262"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Casey Creator</a:t>
            </a:r>
          </a:p>
        </p:txBody>
      </p:sp>
      <p:sp>
        <p:nvSpPr>
          <p:cNvPr id="212" name="Shape 212"/>
          <p:cNvSpPr/>
          <p:nvPr/>
        </p:nvSpPr>
        <p:spPr>
          <a:xfrm>
            <a:off x="7185790" y="3507818"/>
            <a:ext cx="1449000"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208" name="Shape 208"/>
          <p:cNvSpPr/>
          <p:nvPr/>
        </p:nvSpPr>
        <p:spPr>
          <a:xfrm>
            <a:off x="7185650" y="3507736"/>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13" name="Shape 213"/>
          <p:cNvSpPr txBox="1"/>
          <p:nvPr>
            <p:ph idx="4294967295" type="body"/>
          </p:nvPr>
        </p:nvSpPr>
        <p:spPr>
          <a:xfrm>
            <a:off x="7185737"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Back End Lead</a:t>
            </a:r>
          </a:p>
        </p:txBody>
      </p:sp>
      <p:sp>
        <p:nvSpPr>
          <p:cNvPr id="214" name="Shape 214"/>
          <p:cNvSpPr txBox="1"/>
          <p:nvPr>
            <p:ph idx="4294967295" type="body"/>
          </p:nvPr>
        </p:nvSpPr>
        <p:spPr>
          <a:xfrm>
            <a:off x="7185687"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Berry Books</a:t>
            </a:r>
          </a:p>
        </p:txBody>
      </p:sp>
      <p:pic>
        <p:nvPicPr>
          <p:cNvPr id="215" name="Shape 215"/>
          <p:cNvPicPr preferRelativeResize="0"/>
          <p:nvPr/>
        </p:nvPicPr>
        <p:blipFill rotWithShape="1">
          <a:blip r:embed="rId3">
            <a:alphaModFix/>
          </a:blip>
          <a:srcRect b="4418" l="0" r="0" t="2765"/>
          <a:stretch/>
        </p:blipFill>
        <p:spPr>
          <a:xfrm>
            <a:off x="0" y="232250"/>
            <a:ext cx="9144000" cy="4597049"/>
          </a:xfrm>
          <a:prstGeom prst="rect">
            <a:avLst/>
          </a:prstGeom>
          <a:noFill/>
          <a:ln>
            <a:noFill/>
          </a:ln>
        </p:spPr>
      </p:pic>
      <p:sp>
        <p:nvSpPr>
          <p:cNvPr id="216" name="Shape 216"/>
          <p:cNvSpPr txBox="1"/>
          <p:nvPr/>
        </p:nvSpPr>
        <p:spPr>
          <a:xfrm>
            <a:off x="2918125" y="2171125"/>
            <a:ext cx="2572200" cy="142800"/>
          </a:xfrm>
          <a:prstGeom prst="rect">
            <a:avLst/>
          </a:prstGeom>
          <a:noFill/>
          <a:ln>
            <a:noFill/>
          </a:ln>
        </p:spPr>
        <p:txBody>
          <a:bodyPr anchorCtr="0" anchor="t" bIns="91425" lIns="91425" rIns="91425" tIns="91425">
            <a:noAutofit/>
          </a:bodyPr>
          <a:lstStyle/>
          <a:p>
            <a:pPr lvl="0">
              <a:spcBef>
                <a:spcPts val="0"/>
              </a:spcBef>
              <a:buNone/>
            </a:pPr>
            <a:r>
              <a:rPr lang="en" sz="1200"/>
              <a:t>cropParameter</a:t>
            </a:r>
          </a:p>
        </p:txBody>
      </p:sp>
      <p:cxnSp>
        <p:nvCxnSpPr>
          <p:cNvPr id="217" name="Shape 217"/>
          <p:cNvCxnSpPr/>
          <p:nvPr/>
        </p:nvCxnSpPr>
        <p:spPr>
          <a:xfrm>
            <a:off x="3000375" y="2500325"/>
            <a:ext cx="1238400" cy="0"/>
          </a:xfrm>
          <a:prstGeom prst="straightConnector1">
            <a:avLst/>
          </a:prstGeom>
          <a:noFill/>
          <a:ln cap="flat" cmpd="sng" w="9525">
            <a:solidFill>
              <a:schemeClr val="dk2"/>
            </a:solidFill>
            <a:prstDash val="solid"/>
            <a:round/>
            <a:headEnd len="lg" w="lg" type="none"/>
            <a:tailEnd len="lg" w="lg" type="triangle"/>
          </a:ln>
        </p:spPr>
      </p:cxnSp>
      <p:cxnSp>
        <p:nvCxnSpPr>
          <p:cNvPr id="218" name="Shape 218"/>
          <p:cNvCxnSpPr/>
          <p:nvPr/>
        </p:nvCxnSpPr>
        <p:spPr>
          <a:xfrm>
            <a:off x="3024225" y="2809900"/>
            <a:ext cx="1190700" cy="0"/>
          </a:xfrm>
          <a:prstGeom prst="straightConnector1">
            <a:avLst/>
          </a:prstGeom>
          <a:noFill/>
          <a:ln cap="flat" cmpd="sng" w="9525">
            <a:solidFill>
              <a:schemeClr val="dk2"/>
            </a:solidFill>
            <a:prstDash val="solid"/>
            <a:round/>
            <a:headEnd len="lg" w="lg" type="none"/>
            <a:tailEnd len="lg" w="lg" type="triangle"/>
          </a:ln>
        </p:spPr>
      </p:cxnSp>
      <p:sp>
        <p:nvSpPr>
          <p:cNvPr id="219" name="Shape 219"/>
          <p:cNvSpPr txBox="1"/>
          <p:nvPr/>
        </p:nvSpPr>
        <p:spPr>
          <a:xfrm>
            <a:off x="2918125" y="2510950"/>
            <a:ext cx="6858000" cy="800100"/>
          </a:xfrm>
          <a:prstGeom prst="rect">
            <a:avLst/>
          </a:prstGeom>
          <a:noFill/>
          <a:ln>
            <a:noFill/>
          </a:ln>
        </p:spPr>
        <p:txBody>
          <a:bodyPr anchorCtr="0" anchor="t" bIns="91425" lIns="91425" rIns="91425" tIns="91425">
            <a:noAutofit/>
          </a:bodyPr>
          <a:lstStyle/>
          <a:p>
            <a:pPr lvl="0">
              <a:spcBef>
                <a:spcPts val="0"/>
              </a:spcBef>
              <a:buNone/>
            </a:pPr>
            <a:r>
              <a:rPr lang="en"/>
              <a:t>rotateParameter</a:t>
            </a:r>
          </a:p>
        </p:txBody>
      </p:sp>
      <p:cxnSp>
        <p:nvCxnSpPr>
          <p:cNvPr id="220" name="Shape 220"/>
          <p:cNvCxnSpPr>
            <a:endCxn id="216" idx="0"/>
          </p:cNvCxnSpPr>
          <p:nvPr/>
        </p:nvCxnSpPr>
        <p:spPr>
          <a:xfrm>
            <a:off x="3119425" y="2024125"/>
            <a:ext cx="1084800" cy="1470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26" name="Shape 226"/>
          <p:cNvPicPr preferRelativeResize="0"/>
          <p:nvPr/>
        </p:nvPicPr>
        <p:blipFill rotWithShape="1">
          <a:blip r:embed="rId3">
            <a:alphaModFix/>
          </a:blip>
          <a:srcRect b="4964" l="0" r="0" t="2768"/>
          <a:stretch/>
        </p:blipFill>
        <p:spPr>
          <a:xfrm>
            <a:off x="0" y="232250"/>
            <a:ext cx="9144000" cy="456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32" name="Shape 232"/>
          <p:cNvPicPr preferRelativeResize="0"/>
          <p:nvPr/>
        </p:nvPicPr>
        <p:blipFill rotWithShape="1">
          <a:blip r:embed="rId3">
            <a:alphaModFix/>
          </a:blip>
          <a:srcRect b="5107" l="0" r="0" t="2539"/>
          <a:stretch/>
        </p:blipFill>
        <p:spPr>
          <a:xfrm>
            <a:off x="0" y="348375"/>
            <a:ext cx="9144000" cy="4453599"/>
          </a:xfrm>
          <a:prstGeom prst="rect">
            <a:avLst/>
          </a:prstGeom>
          <a:noFill/>
          <a:ln>
            <a:noFill/>
          </a:ln>
        </p:spPr>
      </p:pic>
      <p:sp>
        <p:nvSpPr>
          <p:cNvPr id="233" name="Shape 233"/>
          <p:cNvSpPr txBox="1"/>
          <p:nvPr/>
        </p:nvSpPr>
        <p:spPr>
          <a:xfrm>
            <a:off x="817025" y="1095550"/>
            <a:ext cx="10695600" cy="1247700"/>
          </a:xfrm>
          <a:prstGeom prst="rect">
            <a:avLst/>
          </a:prstGeom>
          <a:noFill/>
          <a:ln>
            <a:noFill/>
          </a:ln>
        </p:spPr>
        <p:txBody>
          <a:bodyPr anchorCtr="0" anchor="t" bIns="91425" lIns="91425" rIns="91425" tIns="91425">
            <a:noAutofit/>
          </a:bodyPr>
          <a:lstStyle/>
          <a:p>
            <a:pPr lvl="0">
              <a:spcBef>
                <a:spcPts val="0"/>
              </a:spcBef>
              <a:buNone/>
            </a:pPr>
            <a:r>
              <a:rPr lang="en"/>
              <a:t>CHANGES ORIGINAL IMAGE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Change URL</a:t>
            </a:r>
          </a:p>
        </p:txBody>
      </p:sp>
      <p:sp>
        <p:nvSpPr>
          <p:cNvPr id="239" name="Shape 239"/>
          <p:cNvSpPr/>
          <p:nvPr/>
        </p:nvSpPr>
        <p:spPr>
          <a:xfrm>
            <a:off x="432350" y="1304875"/>
            <a:ext cx="2469299" cy="607800"/>
          </a:xfrm>
          <a:prstGeom prst="homePlate">
            <a:avLst>
              <a:gd fmla="val 50000" name="adj"/>
            </a:avLst>
          </a:prstGeom>
          <a:solidFill>
            <a:schemeClr val="dk1"/>
          </a:solidFill>
          <a:ln>
            <a:noFill/>
          </a:ln>
        </p:spPr>
        <p:txBody>
          <a:bodyPr anchorCtr="0" anchor="ctr" bIns="121875" lIns="121875" rIns="121875" tIns="121875">
            <a:noAutofit/>
          </a:bodyPr>
          <a:lstStyle/>
          <a:p>
            <a:pPr lvl="0">
              <a:spcBef>
                <a:spcPts val="0"/>
              </a:spcBef>
              <a:buNone/>
            </a:pPr>
            <a:r>
              <a:t/>
            </a:r>
            <a:endParaRPr/>
          </a:p>
        </p:txBody>
      </p:sp>
      <p:sp>
        <p:nvSpPr>
          <p:cNvPr id="240" name="Shape 240"/>
          <p:cNvSpPr txBox="1"/>
          <p:nvPr>
            <p:ph idx="4294967295" type="body"/>
          </p:nvPr>
        </p:nvSpPr>
        <p:spPr>
          <a:xfrm>
            <a:off x="432350" y="1451575"/>
            <a:ext cx="2257199" cy="314400"/>
          </a:xfrm>
          <a:prstGeom prst="rect">
            <a:avLst/>
          </a:prstGeom>
        </p:spPr>
        <p:txBody>
          <a:bodyPr anchorCtr="0" anchor="ctr" bIns="91425" lIns="91425" rIns="91425" tIns="91425">
            <a:noAutofit/>
          </a:bodyPr>
          <a:lstStyle/>
          <a:p>
            <a:pPr lvl="0">
              <a:lnSpc>
                <a:spcPct val="100000"/>
              </a:lnSpc>
              <a:spcBef>
                <a:spcPts val="0"/>
              </a:spcBef>
              <a:spcAft>
                <a:spcPts val="0"/>
              </a:spcAft>
              <a:buNone/>
            </a:pPr>
            <a:r>
              <a:rPr lang="en">
                <a:solidFill>
                  <a:schemeClr val="lt1"/>
                </a:solidFill>
              </a:rPr>
              <a:t>STEP 1</a:t>
            </a:r>
          </a:p>
        </p:txBody>
      </p:sp>
      <p:sp>
        <p:nvSpPr>
          <p:cNvPr id="241" name="Shape 241"/>
          <p:cNvSpPr txBox="1"/>
          <p:nvPr>
            <p:ph idx="4294967295" type="body"/>
          </p:nvPr>
        </p:nvSpPr>
        <p:spPr>
          <a:xfrm>
            <a:off x="432350" y="2070575"/>
            <a:ext cx="2471699" cy="2650799"/>
          </a:xfrm>
          <a:prstGeom prst="rect">
            <a:avLst/>
          </a:prstGeom>
        </p:spPr>
        <p:txBody>
          <a:bodyPr anchorCtr="0" anchor="t" bIns="91425" lIns="91425" rIns="91425" tIns="91425">
            <a:noAutofit/>
          </a:bodyPr>
          <a:lstStyle/>
          <a:p>
            <a:pPr lvl="0">
              <a:spcBef>
                <a:spcPts val="0"/>
              </a:spcBef>
              <a:spcAft>
                <a:spcPts val="800"/>
              </a:spcAft>
              <a:buNone/>
            </a:pPr>
            <a:r>
              <a:rPr b="1" lang="en" sz="1600"/>
              <a:t>URL + “.transform”</a:t>
            </a:r>
          </a:p>
          <a:p>
            <a:pPr indent="-311150" lvl="0" marL="457200" rtl="0">
              <a:spcBef>
                <a:spcPts val="0"/>
              </a:spcBef>
              <a:spcAft>
                <a:spcPts val="1100"/>
              </a:spcAft>
              <a:buClr>
                <a:srgbClr val="4D4D4D"/>
              </a:buClr>
              <a:buSzPct val="100000"/>
              <a:buFont typeface="Arial"/>
            </a:pPr>
            <a:r>
              <a:rPr lang="en" sz="1300">
                <a:solidFill>
                  <a:srgbClr val="4D4D4D"/>
                </a:solidFill>
                <a:highlight>
                  <a:srgbClr val="FFFFFF"/>
                </a:highlight>
                <a:latin typeface="Arial"/>
                <a:ea typeface="Arial"/>
                <a:cs typeface="Arial"/>
                <a:sym typeface="Arial"/>
              </a:rPr>
              <a:t>add the </a:t>
            </a:r>
            <a:r>
              <a:rPr lang="en" sz="1200">
                <a:solidFill>
                  <a:srgbClr val="C7254E"/>
                </a:solidFill>
                <a:highlight>
                  <a:srgbClr val="F7F7F7"/>
                </a:highlight>
                <a:latin typeface="Arial"/>
                <a:ea typeface="Arial"/>
                <a:cs typeface="Arial"/>
                <a:sym typeface="Arial"/>
              </a:rPr>
              <a:t>.transform</a:t>
            </a:r>
            <a:r>
              <a:rPr lang="en" sz="1300">
                <a:solidFill>
                  <a:srgbClr val="4D4D4D"/>
                </a:solidFill>
                <a:highlight>
                  <a:srgbClr val="FFFFFF"/>
                </a:highlight>
                <a:latin typeface="Arial"/>
                <a:ea typeface="Arial"/>
                <a:cs typeface="Arial"/>
                <a:sym typeface="Arial"/>
              </a:rPr>
              <a:t> extension (append this even if the resource is named with an extension; like a DAM asset)</a:t>
            </a:r>
          </a:p>
          <a:p>
            <a:pPr lvl="0">
              <a:spcBef>
                <a:spcPts val="0"/>
              </a:spcBef>
              <a:spcAft>
                <a:spcPts val="800"/>
              </a:spcAft>
              <a:buNone/>
            </a:pPr>
            <a:r>
              <a:t/>
            </a:r>
            <a:endParaRPr sz="1600"/>
          </a:p>
        </p:txBody>
      </p:sp>
      <p:sp>
        <p:nvSpPr>
          <p:cNvPr id="242" name="Shape 242"/>
          <p:cNvSpPr/>
          <p:nvPr/>
        </p:nvSpPr>
        <p:spPr>
          <a:xfrm>
            <a:off x="3044776" y="1304875"/>
            <a:ext cx="2760599" cy="607800"/>
          </a:xfrm>
          <a:prstGeom prst="chevron">
            <a:avLst>
              <a:gd fmla="val 50000" name="adj"/>
            </a:avLst>
          </a:prstGeom>
          <a:solidFill>
            <a:schemeClr val="dk1"/>
          </a:solidFill>
          <a:ln>
            <a:noFill/>
          </a:ln>
        </p:spPr>
        <p:txBody>
          <a:bodyPr anchorCtr="0" anchor="ctr" bIns="121875" lIns="121875" rIns="121875" tIns="121875">
            <a:noAutofit/>
          </a:bodyPr>
          <a:lstStyle/>
          <a:p>
            <a:pPr lvl="0">
              <a:spcBef>
                <a:spcPts val="0"/>
              </a:spcBef>
              <a:buNone/>
            </a:pPr>
            <a:r>
              <a:t/>
            </a:r>
            <a:endParaRPr/>
          </a:p>
        </p:txBody>
      </p:sp>
      <p:sp>
        <p:nvSpPr>
          <p:cNvPr id="243" name="Shape 243"/>
          <p:cNvSpPr txBox="1"/>
          <p:nvPr>
            <p:ph idx="4294967295" type="body"/>
          </p:nvPr>
        </p:nvSpPr>
        <p:spPr>
          <a:xfrm>
            <a:off x="3336150" y="1451575"/>
            <a:ext cx="2257199" cy="314400"/>
          </a:xfrm>
          <a:prstGeom prst="rect">
            <a:avLst/>
          </a:prstGeom>
        </p:spPr>
        <p:txBody>
          <a:bodyPr anchorCtr="0" anchor="ctr" bIns="91425" lIns="91425" rIns="91425" tIns="91425">
            <a:noAutofit/>
          </a:bodyPr>
          <a:lstStyle/>
          <a:p>
            <a:pPr lvl="0">
              <a:lnSpc>
                <a:spcPct val="100000"/>
              </a:lnSpc>
              <a:spcBef>
                <a:spcPts val="0"/>
              </a:spcBef>
              <a:spcAft>
                <a:spcPts val="0"/>
              </a:spcAft>
              <a:buNone/>
            </a:pPr>
            <a:r>
              <a:rPr lang="en">
                <a:solidFill>
                  <a:schemeClr val="lt1"/>
                </a:solidFill>
              </a:rPr>
              <a:t>STEP 2</a:t>
            </a:r>
          </a:p>
        </p:txBody>
      </p:sp>
      <p:sp>
        <p:nvSpPr>
          <p:cNvPr id="244" name="Shape 244"/>
          <p:cNvSpPr txBox="1"/>
          <p:nvPr>
            <p:ph idx="4294967295" type="body"/>
          </p:nvPr>
        </p:nvSpPr>
        <p:spPr>
          <a:xfrm>
            <a:off x="3336146" y="2070575"/>
            <a:ext cx="2471699" cy="2650799"/>
          </a:xfrm>
          <a:prstGeom prst="rect">
            <a:avLst/>
          </a:prstGeom>
        </p:spPr>
        <p:txBody>
          <a:bodyPr anchorCtr="0" anchor="t" bIns="91425" lIns="91425" rIns="91425" tIns="91425">
            <a:noAutofit/>
          </a:bodyPr>
          <a:lstStyle/>
          <a:p>
            <a:pPr indent="-330200" lvl="0" marL="457200">
              <a:spcBef>
                <a:spcPts val="0"/>
              </a:spcBef>
              <a:spcAft>
                <a:spcPts val="800"/>
              </a:spcAft>
              <a:buSzPct val="100000"/>
              <a:buChar char="+"/>
            </a:pPr>
            <a:r>
              <a:rPr b="1" lang="en" sz="1600"/>
              <a:t>“/conf1name/”</a:t>
            </a:r>
          </a:p>
          <a:p>
            <a:pPr indent="-311150" lvl="0" marL="457200" rtl="0">
              <a:spcBef>
                <a:spcPts val="0"/>
              </a:spcBef>
              <a:spcAft>
                <a:spcPts val="1100"/>
              </a:spcAft>
              <a:buClr>
                <a:srgbClr val="4D4D4D"/>
              </a:buClr>
              <a:buSzPct val="100000"/>
              <a:buFont typeface="Arial"/>
            </a:pPr>
            <a:r>
              <a:rPr lang="en" sz="1300">
                <a:solidFill>
                  <a:srgbClr val="4D4D4D"/>
                </a:solidFill>
                <a:highlight>
                  <a:srgbClr val="FFFFFF"/>
                </a:highlight>
                <a:latin typeface="Arial"/>
                <a:ea typeface="Arial"/>
                <a:cs typeface="Arial"/>
                <a:sym typeface="Arial"/>
              </a:rPr>
              <a:t>Add an initial suffix segment that matches your transform name (Ex. </a:t>
            </a:r>
            <a:r>
              <a:rPr lang="en" sz="1200">
                <a:solidFill>
                  <a:srgbClr val="C7254E"/>
                </a:solidFill>
                <a:highlight>
                  <a:srgbClr val="F7F7F7"/>
                </a:highlight>
                <a:latin typeface="Arial"/>
                <a:ea typeface="Arial"/>
                <a:cs typeface="Arial"/>
                <a:sym typeface="Arial"/>
              </a:rPr>
              <a:t>/my-transform</a:t>
            </a:r>
            <a:r>
              <a:rPr lang="en" sz="1300">
                <a:solidFill>
                  <a:srgbClr val="4D4D4D"/>
                </a:solidFill>
                <a:highlight>
                  <a:srgbClr val="FFFFFF"/>
                </a:highlight>
                <a:latin typeface="Arial"/>
                <a:ea typeface="Arial"/>
                <a:cs typeface="Arial"/>
                <a:sym typeface="Arial"/>
              </a:rPr>
              <a:t>)</a:t>
            </a:r>
          </a:p>
        </p:txBody>
      </p:sp>
      <p:sp>
        <p:nvSpPr>
          <p:cNvPr id="245" name="Shape 245"/>
          <p:cNvSpPr/>
          <p:nvPr/>
        </p:nvSpPr>
        <p:spPr>
          <a:xfrm>
            <a:off x="5948501" y="1304875"/>
            <a:ext cx="2760599" cy="607800"/>
          </a:xfrm>
          <a:prstGeom prst="chevron">
            <a:avLst>
              <a:gd fmla="val 50000" name="adj"/>
            </a:avLst>
          </a:prstGeom>
          <a:solidFill>
            <a:schemeClr val="dk1"/>
          </a:solidFill>
          <a:ln>
            <a:noFill/>
          </a:ln>
        </p:spPr>
        <p:txBody>
          <a:bodyPr anchorCtr="0" anchor="ctr" bIns="121875" lIns="121875" rIns="121875" tIns="121875">
            <a:noAutofit/>
          </a:bodyPr>
          <a:lstStyle/>
          <a:p>
            <a:pPr lvl="0">
              <a:spcBef>
                <a:spcPts val="0"/>
              </a:spcBef>
              <a:buNone/>
            </a:pPr>
            <a:r>
              <a:t/>
            </a:r>
            <a:endParaRPr/>
          </a:p>
        </p:txBody>
      </p:sp>
      <p:sp>
        <p:nvSpPr>
          <p:cNvPr id="246" name="Shape 246"/>
          <p:cNvSpPr txBox="1"/>
          <p:nvPr>
            <p:ph idx="4294967295" type="body"/>
          </p:nvPr>
        </p:nvSpPr>
        <p:spPr>
          <a:xfrm>
            <a:off x="6254232" y="1451575"/>
            <a:ext cx="2257199" cy="314400"/>
          </a:xfrm>
          <a:prstGeom prst="rect">
            <a:avLst/>
          </a:prstGeom>
        </p:spPr>
        <p:txBody>
          <a:bodyPr anchorCtr="0" anchor="ctr" bIns="91425" lIns="91425" rIns="91425" tIns="91425">
            <a:noAutofit/>
          </a:bodyPr>
          <a:lstStyle/>
          <a:p>
            <a:pPr lvl="0">
              <a:lnSpc>
                <a:spcPct val="100000"/>
              </a:lnSpc>
              <a:spcBef>
                <a:spcPts val="0"/>
              </a:spcBef>
              <a:spcAft>
                <a:spcPts val="0"/>
              </a:spcAft>
              <a:buNone/>
            </a:pPr>
            <a:r>
              <a:rPr lang="en">
                <a:solidFill>
                  <a:schemeClr val="lt1"/>
                </a:solidFill>
              </a:rPr>
              <a:t>STEP 3</a:t>
            </a:r>
          </a:p>
        </p:txBody>
      </p:sp>
      <p:sp>
        <p:nvSpPr>
          <p:cNvPr id="247" name="Shape 247"/>
          <p:cNvSpPr txBox="1"/>
          <p:nvPr>
            <p:ph idx="4294967295" type="body"/>
          </p:nvPr>
        </p:nvSpPr>
        <p:spPr>
          <a:xfrm>
            <a:off x="6254224" y="2070575"/>
            <a:ext cx="2889900" cy="2650800"/>
          </a:xfrm>
          <a:prstGeom prst="rect">
            <a:avLst/>
          </a:prstGeom>
        </p:spPr>
        <p:txBody>
          <a:bodyPr anchorCtr="0" anchor="t" bIns="91425" lIns="91425" rIns="91425" tIns="91425">
            <a:noAutofit/>
          </a:bodyPr>
          <a:lstStyle/>
          <a:p>
            <a:pPr indent="-330200" lvl="0" marL="457200">
              <a:spcBef>
                <a:spcPts val="0"/>
              </a:spcBef>
              <a:spcAft>
                <a:spcPts val="800"/>
              </a:spcAft>
              <a:buSzPct val="100000"/>
              <a:buChar char="+"/>
            </a:pPr>
            <a:r>
              <a:rPr b="1" lang="en" sz="1600"/>
              <a:t>“Image.jpg” </a:t>
            </a:r>
          </a:p>
          <a:p>
            <a:pPr indent="-311150" lvl="0" marL="457200" rtl="0">
              <a:spcBef>
                <a:spcPts val="0"/>
              </a:spcBef>
              <a:spcAft>
                <a:spcPts val="1100"/>
              </a:spcAft>
              <a:buClr>
                <a:srgbClr val="4D4D4D"/>
              </a:buClr>
              <a:buSzPct val="100000"/>
              <a:buFont typeface="Arial"/>
            </a:pPr>
            <a:r>
              <a:rPr lang="en" sz="1300">
                <a:solidFill>
                  <a:srgbClr val="4D4D4D"/>
                </a:solidFill>
                <a:highlight>
                  <a:srgbClr val="FFFFFF"/>
                </a:highlight>
                <a:latin typeface="Arial"/>
                <a:ea typeface="Arial"/>
                <a:cs typeface="Arial"/>
                <a:sym typeface="Arial"/>
              </a:rPr>
              <a:t>Add a final suffix segment of </a:t>
            </a:r>
            <a:r>
              <a:rPr lang="en" sz="1200">
                <a:solidFill>
                  <a:srgbClr val="C7254E"/>
                </a:solidFill>
                <a:highlight>
                  <a:srgbClr val="F7F7F7"/>
                </a:highlight>
                <a:latin typeface="Arial"/>
                <a:ea typeface="Arial"/>
                <a:cs typeface="Arial"/>
                <a:sym typeface="Arial"/>
              </a:rPr>
              <a:t>/image.&lt;image-format-extension&gt;</a:t>
            </a:r>
            <a:r>
              <a:rPr lang="en" sz="1300">
                <a:solidFill>
                  <a:srgbClr val="4D4D4D"/>
                </a:solidFill>
                <a:highlight>
                  <a:srgbClr val="FFFFFF"/>
                </a:highlight>
                <a:latin typeface="Arial"/>
                <a:ea typeface="Arial"/>
                <a:cs typeface="Arial"/>
                <a:sym typeface="Arial"/>
              </a:rPr>
              <a:t> OR </a:t>
            </a:r>
            <a:r>
              <a:rPr lang="en" sz="1200">
                <a:solidFill>
                  <a:srgbClr val="C7254E"/>
                </a:solidFill>
                <a:highlight>
                  <a:srgbClr val="F7F7F7"/>
                </a:highlight>
                <a:latin typeface="Arial"/>
                <a:ea typeface="Arial"/>
                <a:cs typeface="Arial"/>
                <a:sym typeface="Arial"/>
              </a:rPr>
              <a:t>/img.&lt;image-format-extension&gt;</a:t>
            </a:r>
          </a:p>
          <a:p>
            <a:pPr lvl="0">
              <a:spcBef>
                <a:spcPts val="0"/>
              </a:spcBef>
              <a:spcAft>
                <a:spcPts val="8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nvSpPr>
        <p:spPr>
          <a:xfrm>
            <a:off x="0" y="0"/>
            <a:ext cx="9036900" cy="4004400"/>
          </a:xfrm>
          <a:prstGeom prst="rect">
            <a:avLst/>
          </a:prstGeom>
          <a:noFill/>
          <a:ln>
            <a:noFill/>
          </a:ln>
        </p:spPr>
        <p:txBody>
          <a:bodyPr anchorCtr="0" anchor="ctr" bIns="91425" lIns="91425" rIns="91425" tIns="91425">
            <a:noAutofit/>
          </a:bodyPr>
          <a:lstStyle/>
          <a:p>
            <a:pPr lvl="0" rtl="0">
              <a:lnSpc>
                <a:spcPct val="110000"/>
              </a:lnSpc>
              <a:spcBef>
                <a:spcPts val="2100"/>
              </a:spcBef>
              <a:spcAft>
                <a:spcPts val="800"/>
              </a:spcAft>
              <a:buNone/>
            </a:pPr>
            <a:r>
              <a:rPr b="1" lang="en" sz="2250">
                <a:solidFill>
                  <a:srgbClr val="4D4D4D"/>
                </a:solidFill>
                <a:highlight>
                  <a:srgbClr val="FFFFFF"/>
                </a:highlight>
              </a:rPr>
              <a:t>Supported “image-y” resources</a:t>
            </a:r>
          </a:p>
          <a:p>
            <a:pPr lvl="0" rtl="0">
              <a:lnSpc>
                <a:spcPct val="115000"/>
              </a:lnSpc>
              <a:spcBef>
                <a:spcPts val="0"/>
              </a:spcBef>
              <a:spcAft>
                <a:spcPts val="800"/>
              </a:spcAft>
              <a:buNone/>
            </a:pPr>
            <a:r>
              <a:rPr lang="en" sz="1300">
                <a:solidFill>
                  <a:srgbClr val="4D4D4D"/>
                </a:solidFill>
                <a:highlight>
                  <a:srgbClr val="FFFFFF"/>
                </a:highlight>
              </a:rPr>
              <a:t>Almost any “image-like” resource can be requested using the named transform URI parameterization, and the underlying image will be derived and rendered using the transformation parameters.</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Pages (</a:t>
            </a:r>
            <a:r>
              <a:rPr lang="en" sz="1200">
                <a:solidFill>
                  <a:srgbClr val="C7254E"/>
                </a:solidFill>
                <a:highlight>
                  <a:srgbClr val="F7F7F7"/>
                </a:highlight>
              </a:rPr>
              <a:t>cq:Page</a:t>
            </a:r>
            <a:r>
              <a:rPr lang="en" sz="1300">
                <a:solidFill>
                  <a:srgbClr val="4D4D4D"/>
                </a:solidFill>
                <a:highlight>
                  <a:srgbClr val="FFFFFF"/>
                </a:highlight>
              </a:rPr>
              <a:t>)</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/content/acme/article.transform/feature/image.png</a:t>
            </a:r>
          </a:p>
          <a:p>
            <a:pPr indent="-311150" lvl="1" marL="914400" rtl="0">
              <a:lnSpc>
                <a:spcPct val="115000"/>
              </a:lnSpc>
              <a:spcBef>
                <a:spcPts val="0"/>
              </a:spcBef>
              <a:spcAft>
                <a:spcPts val="2400"/>
              </a:spcAft>
              <a:buClr>
                <a:srgbClr val="4D4D4D"/>
              </a:buClr>
              <a:buSzPct val="108333"/>
            </a:pPr>
            <a:r>
              <a:rPr lang="en" sz="1200">
                <a:solidFill>
                  <a:srgbClr val="C7254E"/>
                </a:solidFill>
                <a:highlight>
                  <a:srgbClr val="F7F7F7"/>
                </a:highlight>
              </a:rPr>
              <a:t>http://localhost:4502</a:t>
            </a:r>
            <a:r>
              <a:rPr lang="en" sz="1200">
                <a:solidFill>
                  <a:srgbClr val="0000FF"/>
                </a:solidFill>
                <a:highlight>
                  <a:srgbClr val="F7F7F7"/>
                </a:highlight>
              </a:rPr>
              <a:t>/content/geometrixx-outdoors/en/men/coats/edmonton-winter</a:t>
            </a:r>
            <a:r>
              <a:rPr lang="en" sz="1200">
                <a:solidFill>
                  <a:srgbClr val="C7254E"/>
                </a:solidFill>
                <a:highlight>
                  <a:srgbClr val="F7F7F7"/>
                </a:highlight>
              </a:rPr>
              <a:t>.transform/my-transform/img.png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Image component resources</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/content/acme/article/_jcr_content/image.transform/feature/image.png</a:t>
            </a:r>
          </a:p>
          <a:p>
            <a:pPr indent="-304800" lvl="1" marL="914400" rtl="0">
              <a:lnSpc>
                <a:spcPct val="115000"/>
              </a:lnSpc>
              <a:spcBef>
                <a:spcPts val="0"/>
              </a:spcBef>
              <a:spcAft>
                <a:spcPts val="2400"/>
              </a:spcAft>
              <a:buClr>
                <a:srgbClr val="C7254E"/>
              </a:buClr>
              <a:buSzPct val="100000"/>
            </a:pPr>
            <a:r>
              <a:rPr lang="en" sz="1200">
                <a:solidFill>
                  <a:srgbClr val="C7254E"/>
                </a:solidFill>
                <a:highlight>
                  <a:srgbClr val="F7F7F7"/>
                </a:highlight>
              </a:rPr>
              <a:t>http://localhost:4502/.../</a:t>
            </a:r>
            <a:r>
              <a:rPr lang="en" sz="1200">
                <a:solidFill>
                  <a:srgbClr val="0000FF"/>
                </a:solidFill>
                <a:highlight>
                  <a:srgbClr val="F7F7F7"/>
                </a:highlight>
              </a:rPr>
              <a:t>fulani-nomad/jcr:content/image</a:t>
            </a:r>
            <a:r>
              <a:rPr lang="en" sz="1200">
                <a:solidFill>
                  <a:srgbClr val="C7254E"/>
                </a:solidFill>
                <a:highlight>
                  <a:srgbClr val="F7F7F7"/>
                </a:highlight>
              </a:rPr>
              <a:t>.transform/my-transform/img.png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DAM Assets (</a:t>
            </a:r>
            <a:r>
              <a:rPr lang="en" sz="1200">
                <a:solidFill>
                  <a:srgbClr val="C7254E"/>
                </a:solidFill>
                <a:highlight>
                  <a:srgbClr val="F7F7F7"/>
                </a:highlight>
              </a:rPr>
              <a:t>dam:Asset</a:t>
            </a:r>
            <a:r>
              <a:rPr lang="en" sz="1300">
                <a:solidFill>
                  <a:srgbClr val="4D4D4D"/>
                </a:solidFill>
                <a:highlight>
                  <a:srgbClr val="FFFFFF"/>
                </a:highlight>
              </a:rPr>
              <a:t>)</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/content/</a:t>
            </a:r>
            <a:r>
              <a:rPr lang="en" sz="1200">
                <a:solidFill>
                  <a:srgbClr val="0000FF"/>
                </a:solidFill>
                <a:highlight>
                  <a:srgbClr val="F7F7F7"/>
                </a:highlight>
              </a:rPr>
              <a:t>dam/images/dog.jpg</a:t>
            </a:r>
            <a:r>
              <a:rPr lang="en" sz="1200">
                <a:solidFill>
                  <a:srgbClr val="C7254E"/>
                </a:solidFill>
                <a:highlight>
                  <a:srgbClr val="F7F7F7"/>
                </a:highlight>
              </a:rPr>
              <a:t>.transform/feature/image.jpg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DAM Asset Renditions</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a:t>
            </a:r>
            <a:r>
              <a:rPr lang="en" sz="1200">
                <a:solidFill>
                  <a:srgbClr val="0000FF"/>
                </a:solidFill>
                <a:highlight>
                  <a:srgbClr val="F7F7F7"/>
                </a:highlight>
              </a:rPr>
              <a:t>content/dam/images/dog.jpg/jcr:content/renditions/thumbnail.jpg</a:t>
            </a:r>
            <a:r>
              <a:rPr lang="en" sz="1200">
                <a:solidFill>
                  <a:srgbClr val="C7254E"/>
                </a:solidFill>
                <a:highlight>
                  <a:srgbClr val="F7F7F7"/>
                </a:highlight>
              </a:rPr>
              <a:t>.transform/feature/image.jpg</a:t>
            </a:r>
          </a:p>
          <a:p>
            <a:pPr indent="-304800" lvl="1" marL="914400" rtl="0">
              <a:lnSpc>
                <a:spcPct val="115000"/>
              </a:lnSpc>
              <a:spcBef>
                <a:spcPts val="0"/>
              </a:spcBef>
              <a:spcAft>
                <a:spcPts val="2400"/>
              </a:spcAft>
              <a:buClr>
                <a:srgbClr val="C7254E"/>
              </a:buClr>
              <a:buSzPct val="100000"/>
            </a:pPr>
            <a:r>
              <a:rPr lang="en" sz="1200">
                <a:solidFill>
                  <a:srgbClr val="0000FF"/>
                </a:solidFill>
                <a:highlight>
                  <a:srgbClr val="F7F7F7"/>
                </a:highlight>
              </a:rPr>
              <a:t>cq5dam.thumbnail.319.319.png</a:t>
            </a:r>
            <a:r>
              <a:rPr lang="en" sz="1200">
                <a:solidFill>
                  <a:srgbClr val="C7254E"/>
                </a:solidFill>
                <a:highlight>
                  <a:srgbClr val="F7F7F7"/>
                </a:highlight>
              </a:rPr>
              <a:t>.transform/my-transform/img.jpg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“Raw” Binary Images (</a:t>
            </a:r>
            <a:r>
              <a:rPr lang="en" sz="1200">
                <a:solidFill>
                  <a:srgbClr val="C7254E"/>
                </a:solidFill>
                <a:highlight>
                  <a:srgbClr val="F7F7F7"/>
                </a:highlight>
              </a:rPr>
              <a:t>nt:file</a:t>
            </a:r>
            <a:r>
              <a:rPr lang="en" sz="1300">
                <a:solidFill>
                  <a:srgbClr val="4D4D4D"/>
                </a:solidFill>
                <a:highlight>
                  <a:srgbClr val="FFFFFF"/>
                </a:highlight>
              </a:rPr>
              <a:t> or </a:t>
            </a:r>
            <a:r>
              <a:rPr lang="en" sz="1200">
                <a:solidFill>
                  <a:srgbClr val="C7254E"/>
                </a:solidFill>
                <a:highlight>
                  <a:srgbClr val="F7F7F7"/>
                </a:highlight>
              </a:rPr>
              <a:t>nt:resource</a:t>
            </a:r>
            <a:r>
              <a:rPr lang="en" sz="1300">
                <a:solidFill>
                  <a:srgbClr val="4D4D4D"/>
                </a:solidFill>
                <a:highlight>
                  <a:srgbClr val="FFFFFF"/>
                </a:highlight>
              </a:rPr>
              <a:t>)</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0000FF"/>
                </a:solidFill>
                <a:highlight>
                  <a:srgbClr val="F7F7F7"/>
                </a:highlight>
              </a:rPr>
              <a:t>/etc/designs/acme/images/cat.png</a:t>
            </a:r>
            <a:r>
              <a:rPr lang="en" sz="1200">
                <a:solidFill>
                  <a:srgbClr val="C7254E"/>
                </a:solidFill>
                <a:highlight>
                  <a:srgbClr val="F7F7F7"/>
                </a:highlight>
              </a:rPr>
              <a:t>.transform/feature/image.jpg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nvSpPr>
        <p:spPr>
          <a:xfrm>
            <a:off x="0" y="0"/>
            <a:ext cx="2928900" cy="12024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Greyscale</a:t>
            </a:r>
          </a:p>
          <a:p>
            <a:pPr lvl="0" rtl="0">
              <a:lnSpc>
                <a:spcPct val="115000"/>
              </a:lnSpc>
              <a:spcBef>
                <a:spcPts val="0"/>
              </a:spcBef>
              <a:spcAft>
                <a:spcPts val="800"/>
              </a:spcAft>
              <a:buNone/>
            </a:pPr>
            <a:r>
              <a:rPr lang="en" sz="1300">
                <a:solidFill>
                  <a:srgbClr val="1155CC"/>
                </a:solidFill>
                <a:highlight>
                  <a:srgbClr val="FFFFFF"/>
                </a:highlight>
              </a:rPr>
              <a:t>Converts the image to greyscale.</a:t>
            </a:r>
          </a:p>
        </p:txBody>
      </p:sp>
      <p:sp>
        <p:nvSpPr>
          <p:cNvPr id="258" name="Shape 258"/>
          <p:cNvSpPr txBox="1"/>
          <p:nvPr/>
        </p:nvSpPr>
        <p:spPr>
          <a:xfrm>
            <a:off x="59525" y="1071550"/>
            <a:ext cx="3000000" cy="9288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strike="sngStrike">
                <a:solidFill>
                  <a:srgbClr val="4D4D4D"/>
                </a:solidFill>
                <a:highlight>
                  <a:srgbClr val="FFFFFF"/>
                </a:highlight>
              </a:rPr>
              <a:t>Resize</a:t>
            </a:r>
          </a:p>
          <a:p>
            <a:pPr lvl="0" rtl="0">
              <a:lnSpc>
                <a:spcPct val="115000"/>
              </a:lnSpc>
              <a:spcBef>
                <a:spcPts val="0"/>
              </a:spcBef>
              <a:spcAft>
                <a:spcPts val="800"/>
              </a:spcAft>
              <a:buNone/>
            </a:pPr>
            <a:r>
              <a:rPr lang="en" sz="1300" strike="sngStrike">
                <a:solidFill>
                  <a:srgbClr val="4D4D4D"/>
                </a:solidFill>
                <a:highlight>
                  <a:srgbClr val="FFFFFF"/>
                </a:highlight>
              </a:rPr>
              <a:t>Resizes the image to the specified width and/or height.</a:t>
            </a:r>
          </a:p>
        </p:txBody>
      </p:sp>
      <p:sp>
        <p:nvSpPr>
          <p:cNvPr id="259" name="Shape 259"/>
          <p:cNvSpPr txBox="1"/>
          <p:nvPr/>
        </p:nvSpPr>
        <p:spPr>
          <a:xfrm>
            <a:off x="59525" y="2154800"/>
            <a:ext cx="3000000" cy="10119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strike="sngStrike">
                <a:solidFill>
                  <a:srgbClr val="4D4D4D"/>
                </a:solidFill>
                <a:highlight>
                  <a:srgbClr val="FFFFFF"/>
                </a:highlight>
              </a:rPr>
              <a:t>Rotate</a:t>
            </a:r>
          </a:p>
          <a:p>
            <a:pPr lvl="0" rtl="0">
              <a:lnSpc>
                <a:spcPct val="115000"/>
              </a:lnSpc>
              <a:spcBef>
                <a:spcPts val="0"/>
              </a:spcBef>
              <a:spcAft>
                <a:spcPts val="800"/>
              </a:spcAft>
              <a:buNone/>
            </a:pPr>
            <a:r>
              <a:rPr lang="en" sz="1300" strike="sngStrike">
                <a:solidFill>
                  <a:srgbClr val="4D4D4D"/>
                </a:solidFill>
                <a:highlight>
                  <a:srgbClr val="FFFFFF"/>
                </a:highlight>
              </a:rPr>
              <a:t>Rotates the image.</a:t>
            </a:r>
          </a:p>
        </p:txBody>
      </p:sp>
      <p:sp>
        <p:nvSpPr>
          <p:cNvPr id="260" name="Shape 260"/>
          <p:cNvSpPr txBox="1"/>
          <p:nvPr/>
        </p:nvSpPr>
        <p:spPr>
          <a:xfrm>
            <a:off x="59525" y="3071825"/>
            <a:ext cx="3000000" cy="10119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strike="sngStrike">
                <a:solidFill>
                  <a:srgbClr val="4D4D4D"/>
                </a:solidFill>
                <a:highlight>
                  <a:srgbClr val="FFFFFF"/>
                </a:highlight>
              </a:rPr>
              <a:t>Crop</a:t>
            </a:r>
          </a:p>
          <a:p>
            <a:pPr lvl="0" rtl="0">
              <a:lnSpc>
                <a:spcPct val="115000"/>
              </a:lnSpc>
              <a:spcBef>
                <a:spcPts val="0"/>
              </a:spcBef>
              <a:spcAft>
                <a:spcPts val="800"/>
              </a:spcAft>
              <a:buNone/>
            </a:pPr>
            <a:r>
              <a:rPr lang="en" sz="1300" strike="sngStrike">
                <a:solidFill>
                  <a:srgbClr val="4D4D4D"/>
                </a:solidFill>
                <a:highlight>
                  <a:srgbClr val="FFFFFF"/>
                </a:highlight>
              </a:rPr>
              <a:t>Crops the image to the specified bounds.</a:t>
            </a:r>
          </a:p>
        </p:txBody>
      </p:sp>
      <p:sp>
        <p:nvSpPr>
          <p:cNvPr id="261" name="Shape 261"/>
          <p:cNvSpPr txBox="1"/>
          <p:nvPr/>
        </p:nvSpPr>
        <p:spPr>
          <a:xfrm>
            <a:off x="0" y="3809650"/>
            <a:ext cx="4333800" cy="14763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Adjust Brightness/Contrast</a:t>
            </a:r>
          </a:p>
          <a:p>
            <a:pPr lvl="0" rtl="0">
              <a:lnSpc>
                <a:spcPct val="115000"/>
              </a:lnSpc>
              <a:spcBef>
                <a:spcPts val="0"/>
              </a:spcBef>
              <a:spcAft>
                <a:spcPts val="800"/>
              </a:spcAft>
              <a:buNone/>
            </a:pPr>
            <a:r>
              <a:rPr lang="en" sz="1300">
                <a:solidFill>
                  <a:srgbClr val="1155CC"/>
                </a:solidFill>
                <a:highlight>
                  <a:srgbClr val="FFFFFF"/>
                </a:highlight>
              </a:rPr>
              <a:t>Adjusts the brightness and contrast of the image.</a:t>
            </a:r>
          </a:p>
        </p:txBody>
      </p:sp>
      <p:sp>
        <p:nvSpPr>
          <p:cNvPr id="262" name="Shape 262"/>
          <p:cNvSpPr txBox="1"/>
          <p:nvPr/>
        </p:nvSpPr>
        <p:spPr>
          <a:xfrm>
            <a:off x="3738575" y="4012400"/>
            <a:ext cx="5024400" cy="1202400"/>
          </a:xfrm>
          <a:prstGeom prst="rect">
            <a:avLst/>
          </a:prstGeom>
          <a:noFill/>
          <a:ln>
            <a:noFill/>
          </a:ln>
        </p:spPr>
        <p:txBody>
          <a:bodyPr anchorCtr="0" anchor="ctr" bIns="91425" lIns="91425" rIns="91425" tIns="91425">
            <a:noAutofit/>
          </a:bodyPr>
          <a:lstStyle/>
          <a:p>
            <a:pPr indent="-311150" lvl="0" marL="457200" rtl="0">
              <a:lnSpc>
                <a:spcPct val="115000"/>
              </a:lnSpc>
              <a:spcBef>
                <a:spcPts val="0"/>
              </a:spcBef>
              <a:spcAft>
                <a:spcPts val="1100"/>
              </a:spcAft>
              <a:buClr>
                <a:srgbClr val="4D4D4D"/>
              </a:buClr>
              <a:buSzPct val="108333"/>
            </a:pPr>
            <a:r>
              <a:rPr lang="en" sz="1200">
                <a:solidFill>
                  <a:srgbClr val="C7254E"/>
                </a:solidFill>
                <a:highlight>
                  <a:srgbClr val="F7F7F7"/>
                </a:highlight>
              </a:rPr>
              <a:t>brightness=[-255 .. 255]</a:t>
            </a:r>
            <a:r>
              <a:rPr lang="en" sz="1300">
                <a:solidFill>
                  <a:srgbClr val="4D4D4D"/>
                </a:solidFill>
                <a:highlight>
                  <a:srgbClr val="FFFFFF"/>
                </a:highlight>
              </a:rPr>
              <a:t> (dark to light)</a:t>
            </a:r>
          </a:p>
          <a:p>
            <a:pPr indent="-311150" lvl="0" marL="457200" rtl="0">
              <a:lnSpc>
                <a:spcPct val="115000"/>
              </a:lnSpc>
              <a:spcBef>
                <a:spcPts val="0"/>
              </a:spcBef>
              <a:spcAft>
                <a:spcPts val="1100"/>
              </a:spcAft>
              <a:buClr>
                <a:srgbClr val="4D4D4D"/>
              </a:buClr>
              <a:buSzPct val="108333"/>
            </a:pPr>
            <a:r>
              <a:rPr lang="en" sz="1200">
                <a:solidFill>
                  <a:srgbClr val="C7254E"/>
                </a:solidFill>
                <a:highlight>
                  <a:srgbClr val="F7F7F7"/>
                </a:highlight>
              </a:rPr>
              <a:t>contrast=[positive float]</a:t>
            </a:r>
            <a:r>
              <a:rPr lang="en" sz="1300">
                <a:solidFill>
                  <a:srgbClr val="4D4D4D"/>
                </a:solidFill>
                <a:highlight>
                  <a:srgbClr val="FFFFFF"/>
                </a:highlight>
              </a:rPr>
              <a:t> (1.0 does not change contrast. &lt; 1.0 lower contrast. &gt; 1.0 enhance contrast.)</a:t>
            </a:r>
          </a:p>
        </p:txBody>
      </p:sp>
      <p:sp>
        <p:nvSpPr>
          <p:cNvPr id="263" name="Shape 263"/>
          <p:cNvSpPr txBox="1"/>
          <p:nvPr/>
        </p:nvSpPr>
        <p:spPr>
          <a:xfrm>
            <a:off x="3631425" y="35950"/>
            <a:ext cx="3000000" cy="6903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Multiply Blend (v.1.8.0+)</a:t>
            </a:r>
          </a:p>
        </p:txBody>
      </p:sp>
      <p:sp>
        <p:nvSpPr>
          <p:cNvPr id="264" name="Shape 264"/>
          <p:cNvSpPr txBox="1"/>
          <p:nvPr/>
        </p:nvSpPr>
        <p:spPr>
          <a:xfrm>
            <a:off x="3738575" y="791650"/>
            <a:ext cx="3238500" cy="10119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Red/Green/Blue Shift (v.1.8.0+)</a:t>
            </a:r>
          </a:p>
        </p:txBody>
      </p:sp>
      <p:sp>
        <p:nvSpPr>
          <p:cNvPr id="265" name="Shape 265"/>
          <p:cNvSpPr txBox="1"/>
          <p:nvPr/>
        </p:nvSpPr>
        <p:spPr>
          <a:xfrm>
            <a:off x="3738575" y="1868950"/>
            <a:ext cx="3000000" cy="7980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Quality (v.1.9.0+)</a:t>
            </a:r>
          </a:p>
        </p:txBody>
      </p:sp>
      <p:sp>
        <p:nvSpPr>
          <p:cNvPr id="266" name="Shape 266"/>
          <p:cNvSpPr txBox="1"/>
          <p:nvPr/>
        </p:nvSpPr>
        <p:spPr>
          <a:xfrm>
            <a:off x="3798100" y="2500300"/>
            <a:ext cx="3000000" cy="11187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Scale (v.2.1.0+)</a:t>
            </a:r>
          </a:p>
        </p:txBody>
      </p:sp>
      <p:sp>
        <p:nvSpPr>
          <p:cNvPr id="267" name="Shape 267"/>
          <p:cNvSpPr txBox="1"/>
          <p:nvPr/>
        </p:nvSpPr>
        <p:spPr>
          <a:xfrm>
            <a:off x="3857825" y="3285725"/>
            <a:ext cx="3000000" cy="7980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Letter/Pillar Box (v.2.1.0+)</a:t>
            </a:r>
          </a:p>
        </p:txBody>
      </p:sp>
      <p:sp>
        <p:nvSpPr>
          <p:cNvPr id="268" name="Shape 268"/>
          <p:cNvSpPr txBox="1"/>
          <p:nvPr/>
        </p:nvSpPr>
        <p:spPr>
          <a:xfrm>
            <a:off x="6548450" y="35950"/>
            <a:ext cx="2428500" cy="928800"/>
          </a:xfrm>
          <a:prstGeom prst="rect">
            <a:avLst/>
          </a:prstGeom>
          <a:noFill/>
          <a:ln>
            <a:noFill/>
          </a:ln>
        </p:spPr>
        <p:txBody>
          <a:bodyPr anchorCtr="0" anchor="ctr" bIns="91425" lIns="91425" rIns="91425" tIns="91425">
            <a:noAutofit/>
          </a:bodyPr>
          <a:lstStyle/>
          <a:p>
            <a:pPr indent="-311150" lvl="0" marL="457200" rtl="0">
              <a:lnSpc>
                <a:spcPct val="115000"/>
              </a:lnSpc>
              <a:spcBef>
                <a:spcPts val="0"/>
              </a:spcBef>
              <a:spcAft>
                <a:spcPts val="1100"/>
              </a:spcAft>
              <a:buClr>
                <a:srgbClr val="4D4D4D"/>
              </a:buClr>
              <a:buSzPct val="108333"/>
            </a:pPr>
            <a:r>
              <a:rPr lang="en" sz="1200">
                <a:solidFill>
                  <a:srgbClr val="C7254E"/>
                </a:solidFill>
                <a:highlight>
                  <a:srgbClr val="F7F7F7"/>
                </a:highlight>
              </a:rPr>
              <a:t>multiply:alpha=.75&amp;color=3366FF</a:t>
            </a:r>
          </a:p>
        </p:txBody>
      </p:sp>
      <p:sp>
        <p:nvSpPr>
          <p:cNvPr id="269" name="Shape 269"/>
          <p:cNvSpPr txBox="1"/>
          <p:nvPr/>
        </p:nvSpPr>
        <p:spPr>
          <a:xfrm>
            <a:off x="6357950" y="964750"/>
            <a:ext cx="3000000" cy="440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C7254E"/>
                </a:solidFill>
                <a:highlight>
                  <a:srgbClr val="F7F7F7"/>
                </a:highlight>
              </a:rPr>
              <a:t>rgb-shift:red=.5&amp;green=.25&amp;blue=-.60</a:t>
            </a:r>
          </a:p>
        </p:txBody>
      </p:sp>
      <p:sp>
        <p:nvSpPr>
          <p:cNvPr id="270" name="Shape 270"/>
          <p:cNvSpPr txBox="1"/>
          <p:nvPr/>
        </p:nvSpPr>
        <p:spPr>
          <a:xfrm>
            <a:off x="5976950" y="2170087"/>
            <a:ext cx="3000000" cy="3507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C7254E"/>
                </a:solidFill>
                <a:highlight>
                  <a:srgbClr val="F7F7F7"/>
                </a:highlight>
              </a:rPr>
              <a:t>quality:quality=75</a:t>
            </a:r>
          </a:p>
        </p:txBody>
      </p:sp>
      <p:sp>
        <p:nvSpPr>
          <p:cNvPr id="271" name="Shape 271"/>
          <p:cNvSpPr txBox="1"/>
          <p:nvPr/>
        </p:nvSpPr>
        <p:spPr>
          <a:xfrm>
            <a:off x="6048350" y="2839450"/>
            <a:ext cx="3000000" cy="440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C7254E"/>
                </a:solidFill>
                <a:highlight>
                  <a:srgbClr val="F7F7F7"/>
                </a:highlight>
              </a:rPr>
              <a:t>scale:scale=.75</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77" name="Shape 277"/>
          <p:cNvPicPr preferRelativeResize="0"/>
          <p:nvPr/>
        </p:nvPicPr>
        <p:blipFill rotWithShape="1">
          <a:blip r:embed="rId3">
            <a:alphaModFix/>
          </a:blip>
          <a:srcRect b="5105" l="0" r="0" t="2906"/>
          <a:stretch/>
        </p:blipFill>
        <p:spPr>
          <a:xfrm>
            <a:off x="0" y="239075"/>
            <a:ext cx="9144000" cy="455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http://localhost:4502/content/dam/geometrixx-outdoors/brand/team/brand_2_c04.jpg</a:t>
            </a:r>
          </a:p>
        </p:txBody>
      </p:sp>
      <p:pic>
        <p:nvPicPr>
          <p:cNvPr id="283" name="Shape 283"/>
          <p:cNvPicPr preferRelativeResize="0"/>
          <p:nvPr/>
        </p:nvPicPr>
        <p:blipFill rotWithShape="1">
          <a:blip r:embed="rId3">
            <a:alphaModFix/>
          </a:blip>
          <a:srcRect b="4559" l="0" r="0" t="2950"/>
          <a:stretch/>
        </p:blipFill>
        <p:spPr>
          <a:xfrm>
            <a:off x="1224975" y="1538349"/>
            <a:ext cx="6541526" cy="3277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89" name="Shape 289"/>
          <p:cNvPicPr preferRelativeResize="0"/>
          <p:nvPr/>
        </p:nvPicPr>
        <p:blipFill>
          <a:blip r:embed="rId3">
            <a:alphaModFix/>
          </a:blip>
          <a:stretch>
            <a:fillRect/>
          </a:stretch>
        </p:blipFill>
        <p:spPr>
          <a:xfrm>
            <a:off x="0" y="0"/>
            <a:ext cx="20654926" cy="500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71450" y="410000"/>
            <a:ext cx="8760900" cy="607800"/>
          </a:xfrm>
          <a:prstGeom prst="rect">
            <a:avLst/>
          </a:prstGeom>
        </p:spPr>
        <p:txBody>
          <a:bodyPr anchorCtr="0" anchor="t" bIns="91425" lIns="91425" rIns="91425" tIns="91425">
            <a:noAutofit/>
          </a:bodyPr>
          <a:lstStyle/>
          <a:p>
            <a:pPr lvl="0">
              <a:spcBef>
                <a:spcPts val="0"/>
              </a:spcBef>
              <a:buNone/>
            </a:pPr>
            <a:r>
              <a:rPr lang="en"/>
              <a:t>brand_2_c04.jpg.</a:t>
            </a:r>
            <a:r>
              <a:rPr lang="en">
                <a:solidFill>
                  <a:srgbClr val="FF0000"/>
                </a:solidFill>
              </a:rPr>
              <a:t>transform</a:t>
            </a:r>
            <a:r>
              <a:rPr lang="en"/>
              <a:t>/</a:t>
            </a:r>
            <a:r>
              <a:rPr lang="en">
                <a:solidFill>
                  <a:srgbClr val="00FF00"/>
                </a:solidFill>
              </a:rPr>
              <a:t>my-transform</a:t>
            </a:r>
            <a:r>
              <a:rPr lang="en"/>
              <a:t>/img.jpg</a:t>
            </a:r>
          </a:p>
        </p:txBody>
      </p:sp>
      <p:pic>
        <p:nvPicPr>
          <p:cNvPr id="295" name="Shape 295"/>
          <p:cNvPicPr preferRelativeResize="0"/>
          <p:nvPr/>
        </p:nvPicPr>
        <p:blipFill rotWithShape="1">
          <a:blip r:embed="rId3">
            <a:alphaModFix/>
          </a:blip>
          <a:srcRect b="4901" l="0" r="0" t="2787"/>
          <a:stretch/>
        </p:blipFill>
        <p:spPr>
          <a:xfrm>
            <a:off x="607225" y="1366124"/>
            <a:ext cx="7417598" cy="3709074"/>
          </a:xfrm>
          <a:prstGeom prst="rect">
            <a:avLst/>
          </a:prstGeom>
          <a:noFill/>
          <a:ln>
            <a:noFill/>
          </a:ln>
        </p:spPr>
      </p:pic>
      <p:sp>
        <p:nvSpPr>
          <p:cNvPr id="296" name="Shape 296"/>
          <p:cNvSpPr txBox="1"/>
          <p:nvPr/>
        </p:nvSpPr>
        <p:spPr>
          <a:xfrm>
            <a:off x="309575" y="3786175"/>
            <a:ext cx="4905300" cy="1011900"/>
          </a:xfrm>
          <a:prstGeom prst="rect">
            <a:avLst/>
          </a:prstGeom>
          <a:noFill/>
          <a:ln>
            <a:noFill/>
          </a:ln>
        </p:spPr>
        <p:txBody>
          <a:bodyPr anchorCtr="0" anchor="t" bIns="91425" lIns="91425" rIns="91425" tIns="91425">
            <a:noAutofit/>
          </a:bodyPr>
          <a:lstStyle/>
          <a:p>
            <a:pPr lvl="0">
              <a:spcBef>
                <a:spcPts val="0"/>
              </a:spcBef>
              <a:buNone/>
            </a:pPr>
            <a:r>
              <a:rPr lang="en"/>
              <a:t>Also we can use several configurations at same time:</a:t>
            </a:r>
            <a:br>
              <a:rPr lang="en"/>
            </a:br>
            <a:br>
              <a:rPr lang="en"/>
            </a:br>
            <a:r>
              <a:rPr lang="en"/>
              <a:t>….. .transform/conf1/.../conf2/img.jpg</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Named Transform Image Servlet</a:t>
            </a:r>
          </a:p>
        </p:txBody>
      </p:sp>
      <p:sp>
        <p:nvSpPr>
          <p:cNvPr id="92" name="Shape 92"/>
          <p:cNvSpPr txBox="1"/>
          <p:nvPr/>
        </p:nvSpPr>
        <p:spPr>
          <a:xfrm>
            <a:off x="389350" y="1179875"/>
            <a:ext cx="7149900" cy="3000000"/>
          </a:xfrm>
          <a:prstGeom prst="rect">
            <a:avLst/>
          </a:prstGeom>
          <a:noFill/>
          <a:ln>
            <a:noFill/>
          </a:ln>
        </p:spPr>
        <p:txBody>
          <a:bodyPr anchorCtr="0" anchor="ctr" bIns="91425" lIns="91425" rIns="91425" tIns="91425">
            <a:noAutofit/>
          </a:bodyPr>
          <a:lstStyle/>
          <a:p>
            <a:pPr lvl="0" rtl="0">
              <a:lnSpc>
                <a:spcPct val="110000"/>
              </a:lnSpc>
              <a:spcBef>
                <a:spcPts val="2100"/>
              </a:spcBef>
              <a:spcAft>
                <a:spcPts val="800"/>
              </a:spcAft>
              <a:buNone/>
            </a:pPr>
            <a:r>
              <a:rPr b="1" lang="en" sz="2250" u="sng">
                <a:solidFill>
                  <a:srgbClr val="4D4D4D"/>
                </a:solidFill>
                <a:highlight>
                  <a:srgbClr val="FFFFFF"/>
                </a:highlight>
              </a:rPr>
              <a:t>Purpose</a:t>
            </a:r>
          </a:p>
          <a:p>
            <a:pPr lvl="0" rtl="0">
              <a:lnSpc>
                <a:spcPct val="115000"/>
              </a:lnSpc>
              <a:spcBef>
                <a:spcPts val="0"/>
              </a:spcBef>
              <a:spcAft>
                <a:spcPts val="800"/>
              </a:spcAft>
              <a:buNone/>
            </a:pPr>
            <a:r>
              <a:rPr lang="en" sz="1300">
                <a:solidFill>
                  <a:srgbClr val="4D4D4D"/>
                </a:solidFill>
                <a:highlight>
                  <a:srgbClr val="FFFFFF"/>
                </a:highlight>
              </a:rPr>
              <a:t>Many web-sites’ designs demands consistency of images based on their use within components. For example, a panoramic spotlight may demand the image be 960 x 400, and bio picture must be 100 x 100 and greyscale.</a:t>
            </a:r>
          </a:p>
          <a:p>
            <a:pPr lvl="0" rtl="0">
              <a:lnSpc>
                <a:spcPct val="115000"/>
              </a:lnSpc>
              <a:spcBef>
                <a:spcPts val="0"/>
              </a:spcBef>
              <a:spcAft>
                <a:spcPts val="800"/>
              </a:spcAft>
              <a:buNone/>
            </a:pPr>
            <a:r>
              <a:rPr lang="en" sz="1300">
                <a:solidFill>
                  <a:srgbClr val="4D4D4D"/>
                </a:solidFill>
                <a:highlight>
                  <a:srgbClr val="FFFFFF"/>
                </a:highlight>
              </a:rPr>
              <a:t>The ACS AEM Commons Named Transform Image Servlet allows specific image transforms to be defined centrally via OSGi configurations. These image transforms can be easily invoked via parameterized HTTP GET requests to image resources in AEM.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grpSp>
        <p:nvGrpSpPr>
          <p:cNvPr id="301" name="Shape 301"/>
          <p:cNvGrpSpPr/>
          <p:nvPr/>
        </p:nvGrpSpPr>
        <p:grpSpPr>
          <a:xfrm>
            <a:off x="4939500" y="1219611"/>
            <a:ext cx="3837000" cy="2704200"/>
            <a:chOff x="4939500" y="1219611"/>
            <a:chExt cx="3837000" cy="2704200"/>
          </a:xfrm>
        </p:grpSpPr>
        <p:cxnSp>
          <p:nvCxnSpPr>
            <p:cNvPr id="302" name="Shape 302"/>
            <p:cNvCxnSpPr/>
            <p:nvPr/>
          </p:nvCxnSpPr>
          <p:spPr>
            <a:xfrm>
              <a:off x="4939500"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3" name="Shape 303"/>
            <p:cNvCxnSpPr/>
            <p:nvPr/>
          </p:nvCxnSpPr>
          <p:spPr>
            <a:xfrm>
              <a:off x="5365833"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4" name="Shape 304"/>
            <p:cNvCxnSpPr/>
            <p:nvPr/>
          </p:nvCxnSpPr>
          <p:spPr>
            <a:xfrm>
              <a:off x="5792166"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5" name="Shape 305"/>
            <p:cNvCxnSpPr/>
            <p:nvPr/>
          </p:nvCxnSpPr>
          <p:spPr>
            <a:xfrm>
              <a:off x="6218500"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6" name="Shape 306"/>
            <p:cNvCxnSpPr/>
            <p:nvPr/>
          </p:nvCxnSpPr>
          <p:spPr>
            <a:xfrm>
              <a:off x="6644833"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7" name="Shape 307"/>
            <p:cNvCxnSpPr/>
            <p:nvPr/>
          </p:nvCxnSpPr>
          <p:spPr>
            <a:xfrm>
              <a:off x="7071166"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8" name="Shape 308"/>
            <p:cNvCxnSpPr/>
            <p:nvPr/>
          </p:nvCxnSpPr>
          <p:spPr>
            <a:xfrm>
              <a:off x="7497500"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9" name="Shape 309"/>
            <p:cNvCxnSpPr/>
            <p:nvPr/>
          </p:nvCxnSpPr>
          <p:spPr>
            <a:xfrm>
              <a:off x="7923833"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10" name="Shape 310"/>
            <p:cNvCxnSpPr/>
            <p:nvPr/>
          </p:nvCxnSpPr>
          <p:spPr>
            <a:xfrm>
              <a:off x="8350166"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11" name="Shape 311"/>
            <p:cNvCxnSpPr/>
            <p:nvPr/>
          </p:nvCxnSpPr>
          <p:spPr>
            <a:xfrm>
              <a:off x="8776500" y="1219611"/>
              <a:ext cx="0" cy="2704200"/>
            </a:xfrm>
            <a:prstGeom prst="straightConnector1">
              <a:avLst/>
            </a:prstGeom>
            <a:noFill/>
            <a:ln cap="flat" cmpd="sng" w="9525">
              <a:solidFill>
                <a:schemeClr val="lt1"/>
              </a:solidFill>
              <a:prstDash val="dash"/>
              <a:round/>
              <a:headEnd len="med" w="med" type="none"/>
              <a:tailEnd len="med" w="med" type="none"/>
            </a:ln>
          </p:spPr>
        </p:cxnSp>
      </p:grpSp>
      <p:sp>
        <p:nvSpPr>
          <p:cNvPr id="312" name="Shape 312"/>
          <p:cNvSpPr/>
          <p:nvPr/>
        </p:nvSpPr>
        <p:spPr>
          <a:xfrm>
            <a:off x="7014920" y="2133119"/>
            <a:ext cx="286499" cy="286499"/>
          </a:xfrm>
          <a:prstGeom prst="ellipse">
            <a:avLst/>
          </a:prstGeom>
          <a:noFill/>
          <a:ln cap="flat" cmpd="sng" w="19050">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3" name="Shape 313"/>
          <p:cNvSpPr txBox="1"/>
          <p:nvPr>
            <p:ph idx="1" type="subTitle"/>
          </p:nvPr>
        </p:nvSpPr>
        <p:spPr>
          <a:xfrm>
            <a:off x="265500" y="333373"/>
            <a:ext cx="4045200" cy="3169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но эта штука настраивается цифрами через OSGI, что нормально админу или разработчику</a:t>
            </a:r>
          </a:p>
          <a:p>
            <a:pPr lvl="0">
              <a:spcBef>
                <a:spcPts val="0"/>
              </a:spcBef>
              <a:buNone/>
            </a:pPr>
            <a:r>
              <a:rPr lang="en"/>
              <a:t>а вот авторам нужны визуальные инструменты</a:t>
            </a:r>
          </a:p>
          <a:p>
            <a:pPr lvl="0">
              <a:spcBef>
                <a:spcPts val="0"/>
              </a:spcBef>
              <a:buNone/>
            </a:pPr>
            <a:r>
              <a:t/>
            </a:r>
            <a:endParaRPr/>
          </a:p>
          <a:p>
            <a:pPr lvl="0">
              <a:spcBef>
                <a:spcPts val="0"/>
              </a:spcBef>
              <a:buNone/>
            </a:pPr>
            <a:r>
              <a:t/>
            </a:r>
            <a:endParaRPr/>
          </a:p>
          <a:p>
            <a:pPr lvl="0">
              <a:spcBef>
                <a:spcPts val="0"/>
              </a:spcBef>
              <a:buNone/>
            </a:pPr>
            <a:r>
              <a:rPr lang="en"/>
              <a:t>Можно использовать ее в качестве бекенда, но визуализацию нужно делать самому</a:t>
            </a:r>
          </a:p>
        </p:txBody>
      </p:sp>
      <p:grpSp>
        <p:nvGrpSpPr>
          <p:cNvPr id="314" name="Shape 314"/>
          <p:cNvGrpSpPr/>
          <p:nvPr/>
        </p:nvGrpSpPr>
        <p:grpSpPr>
          <a:xfrm>
            <a:off x="4939533" y="2017045"/>
            <a:ext cx="3825542" cy="1573620"/>
            <a:chOff x="1000000" y="2393987"/>
            <a:chExt cx="4144234" cy="1704712"/>
          </a:xfrm>
        </p:grpSpPr>
        <p:sp>
          <p:nvSpPr>
            <p:cNvPr id="315" name="Shape 315"/>
            <p:cNvSpPr/>
            <p:nvPr/>
          </p:nvSpPr>
          <p:spPr>
            <a:xfrm>
              <a:off x="1000000" y="2440003"/>
              <a:ext cx="4144234" cy="1631268"/>
            </a:xfrm>
            <a:custGeom>
              <a:pathLst>
                <a:path extrusionOk="0" h="90088" w="165422">
                  <a:moveTo>
                    <a:pt x="0" y="65550"/>
                  </a:moveTo>
                  <a:cubicBezTo>
                    <a:pt x="3559" y="56002"/>
                    <a:pt x="14632" y="11595"/>
                    <a:pt x="21355" y="8262"/>
                  </a:cubicBezTo>
                  <a:cubicBezTo>
                    <a:pt x="28078" y="4928"/>
                    <a:pt x="34066" y="46905"/>
                    <a:pt x="40338" y="45550"/>
                  </a:cubicBezTo>
                  <a:cubicBezTo>
                    <a:pt x="46609" y="44194"/>
                    <a:pt x="52710" y="2160"/>
                    <a:pt x="58982" y="127"/>
                  </a:cubicBezTo>
                  <a:cubicBezTo>
                    <a:pt x="65253" y="-1906"/>
                    <a:pt x="71806" y="30974"/>
                    <a:pt x="77965" y="33347"/>
                  </a:cubicBezTo>
                  <a:cubicBezTo>
                    <a:pt x="84123" y="35719"/>
                    <a:pt x="90055" y="6285"/>
                    <a:pt x="95931" y="14364"/>
                  </a:cubicBezTo>
                  <a:cubicBezTo>
                    <a:pt x="101806" y="22443"/>
                    <a:pt x="107625" y="77414"/>
                    <a:pt x="113219" y="81821"/>
                  </a:cubicBezTo>
                  <a:cubicBezTo>
                    <a:pt x="118812" y="86227"/>
                    <a:pt x="123670" y="39448"/>
                    <a:pt x="129490" y="40804"/>
                  </a:cubicBezTo>
                  <a:cubicBezTo>
                    <a:pt x="135309" y="42160"/>
                    <a:pt x="142145" y="92047"/>
                    <a:pt x="148134" y="89957"/>
                  </a:cubicBezTo>
                  <a:cubicBezTo>
                    <a:pt x="154122" y="87866"/>
                    <a:pt x="162540" y="38544"/>
                    <a:pt x="165422" y="28262"/>
                  </a:cubicBezTo>
                </a:path>
              </a:pathLst>
            </a:custGeom>
            <a:noFill/>
            <a:ln cap="flat" cmpd="sng" w="19050">
              <a:solidFill>
                <a:schemeClr val="lt1"/>
              </a:solidFill>
              <a:prstDash val="solid"/>
              <a:round/>
              <a:headEnd len="lg" w="lg" type="oval"/>
              <a:tailEnd len="lg" w="lg" type="oval"/>
            </a:ln>
          </p:spPr>
        </p:sp>
        <p:sp>
          <p:nvSpPr>
            <p:cNvPr id="316" name="Shape 316"/>
            <p:cNvSpPr/>
            <p:nvPr/>
          </p:nvSpPr>
          <p:spPr>
            <a:xfrm>
              <a:off x="4658400" y="4014100"/>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a:off x="4195525" y="3147350"/>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a:off x="3800700" y="3868900"/>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9" name="Shape 319"/>
            <p:cNvSpPr/>
            <p:nvPr/>
          </p:nvSpPr>
          <p:spPr>
            <a:xfrm>
              <a:off x="3358650" y="2637812"/>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0" name="Shape 320"/>
            <p:cNvSpPr/>
            <p:nvPr/>
          </p:nvSpPr>
          <p:spPr>
            <a:xfrm>
              <a:off x="2909400" y="2993012"/>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1" name="Shape 321"/>
            <p:cNvSpPr/>
            <p:nvPr/>
          </p:nvSpPr>
          <p:spPr>
            <a:xfrm>
              <a:off x="2437450" y="2393987"/>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2" name="Shape 322"/>
            <p:cNvSpPr/>
            <p:nvPr/>
          </p:nvSpPr>
          <p:spPr>
            <a:xfrm>
              <a:off x="1974575" y="3213325"/>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3" name="Shape 323"/>
            <p:cNvSpPr/>
            <p:nvPr/>
          </p:nvSpPr>
          <p:spPr>
            <a:xfrm>
              <a:off x="1500000" y="2553225"/>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24" name="Shape 324"/>
          <p:cNvSpPr/>
          <p:nvPr/>
        </p:nvSpPr>
        <p:spPr>
          <a:xfrm>
            <a:off x="6847150" y="1577744"/>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nvGrpSpPr>
          <p:cNvPr id="325" name="Shape 325"/>
          <p:cNvGrpSpPr/>
          <p:nvPr/>
        </p:nvGrpSpPr>
        <p:grpSpPr>
          <a:xfrm>
            <a:off x="4939556" y="1778135"/>
            <a:ext cx="3836911" cy="1503799"/>
            <a:chOff x="1000025" y="2059300"/>
            <a:chExt cx="4156550" cy="1629075"/>
          </a:xfrm>
        </p:grpSpPr>
        <p:sp>
          <p:nvSpPr>
            <p:cNvPr id="326" name="Shape 326"/>
            <p:cNvSpPr/>
            <p:nvPr/>
          </p:nvSpPr>
          <p:spPr>
            <a:xfrm>
              <a:off x="1000025" y="2083951"/>
              <a:ext cx="4156550" cy="1576975"/>
            </a:xfrm>
            <a:custGeom>
              <a:pathLst>
                <a:path extrusionOk="0" h="63079" w="166262">
                  <a:moveTo>
                    <a:pt x="0" y="34952"/>
                  </a:moveTo>
                  <a:cubicBezTo>
                    <a:pt x="3623" y="29132"/>
                    <a:pt x="14946" y="1167"/>
                    <a:pt x="21740" y="37"/>
                  </a:cubicBezTo>
                  <a:cubicBezTo>
                    <a:pt x="28533" y="-1093"/>
                    <a:pt x="34477" y="24047"/>
                    <a:pt x="40762" y="28172"/>
                  </a:cubicBezTo>
                  <a:cubicBezTo>
                    <a:pt x="47046" y="32296"/>
                    <a:pt x="53256" y="18985"/>
                    <a:pt x="59446" y="24782"/>
                  </a:cubicBezTo>
                  <a:cubicBezTo>
                    <a:pt x="65635" y="30578"/>
                    <a:pt x="71730" y="60803"/>
                    <a:pt x="77901" y="62950"/>
                  </a:cubicBezTo>
                  <a:cubicBezTo>
                    <a:pt x="84072" y="65097"/>
                    <a:pt x="90489" y="39675"/>
                    <a:pt x="96472" y="37664"/>
                  </a:cubicBezTo>
                  <a:cubicBezTo>
                    <a:pt x="102454" y="35653"/>
                    <a:pt x="108077" y="54725"/>
                    <a:pt x="113796" y="50884"/>
                  </a:cubicBezTo>
                  <a:cubicBezTo>
                    <a:pt x="119514" y="47042"/>
                    <a:pt x="125062" y="18059"/>
                    <a:pt x="130781" y="14613"/>
                  </a:cubicBezTo>
                  <a:cubicBezTo>
                    <a:pt x="136499" y="11166"/>
                    <a:pt x="142191" y="30515"/>
                    <a:pt x="148105" y="30206"/>
                  </a:cubicBezTo>
                  <a:cubicBezTo>
                    <a:pt x="154018" y="29896"/>
                    <a:pt x="163235" y="15665"/>
                    <a:pt x="166262" y="12757"/>
                  </a:cubicBezTo>
                </a:path>
              </a:pathLst>
            </a:custGeom>
            <a:noFill/>
            <a:ln cap="flat" cmpd="sng" w="19050">
              <a:solidFill>
                <a:schemeClr val="accent4"/>
              </a:solidFill>
              <a:prstDash val="solid"/>
              <a:round/>
              <a:headEnd len="lg" w="lg" type="oval"/>
              <a:tailEnd len="lg" w="lg" type="oval"/>
            </a:ln>
          </p:spPr>
        </p:sp>
        <p:sp>
          <p:nvSpPr>
            <p:cNvPr id="327" name="Shape 327"/>
            <p:cNvSpPr/>
            <p:nvPr/>
          </p:nvSpPr>
          <p:spPr>
            <a:xfrm>
              <a:off x="1500000" y="2059300"/>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8" name="Shape 328"/>
            <p:cNvSpPr/>
            <p:nvPr/>
          </p:nvSpPr>
          <p:spPr>
            <a:xfrm>
              <a:off x="1974575" y="27372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9" name="Shape 329"/>
            <p:cNvSpPr/>
            <p:nvPr/>
          </p:nvSpPr>
          <p:spPr>
            <a:xfrm>
              <a:off x="2437450" y="26526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0" name="Shape 330"/>
            <p:cNvSpPr/>
            <p:nvPr/>
          </p:nvSpPr>
          <p:spPr>
            <a:xfrm>
              <a:off x="2909400" y="36037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1" name="Shape 331"/>
            <p:cNvSpPr/>
            <p:nvPr/>
          </p:nvSpPr>
          <p:spPr>
            <a:xfrm>
              <a:off x="3358650" y="299302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3780700" y="331522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3" name="Shape 333"/>
            <p:cNvSpPr/>
            <p:nvPr/>
          </p:nvSpPr>
          <p:spPr>
            <a:xfrm>
              <a:off x="4216350" y="24121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p:nvPr/>
          </p:nvSpPr>
          <p:spPr>
            <a:xfrm>
              <a:off x="4658400" y="2802450"/>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35" name="Shape 335"/>
          <p:cNvSpPr txBox="1"/>
          <p:nvPr>
            <p:ph idx="2" type="body"/>
          </p:nvPr>
        </p:nvSpPr>
        <p:spPr>
          <a:xfrm>
            <a:off x="6847150" y="1606394"/>
            <a:ext cx="1179600" cy="286499"/>
          </a:xfrm>
          <a:prstGeom prst="rect">
            <a:avLst/>
          </a:prstGeom>
        </p:spPr>
        <p:txBody>
          <a:bodyPr anchorCtr="0" anchor="ctr" bIns="91425" lIns="91425" rIns="91425" tIns="91425">
            <a:noAutofit/>
          </a:bodyPr>
          <a:lstStyle/>
          <a:p>
            <a:pPr lvl="0" algn="ctr">
              <a:spcBef>
                <a:spcPts val="0"/>
              </a:spcBef>
              <a:spcAft>
                <a:spcPts val="0"/>
              </a:spcAft>
              <a:buNone/>
            </a:pPr>
            <a:r>
              <a:rPr lang="en" sz="1300">
                <a:solidFill>
                  <a:schemeClr val="dk1"/>
                </a:solidFill>
              </a:rPr>
              <a:t>max growth</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nvSpPr>
        <p:spPr>
          <a:xfrm rot="-2992862">
            <a:off x="-1424787" y="-1299668"/>
            <a:ext cx="10695451" cy="1247610"/>
          </a:xfrm>
          <a:prstGeom prst="rect">
            <a:avLst/>
          </a:prstGeom>
          <a:noFill/>
          <a:ln>
            <a:noFill/>
          </a:ln>
        </p:spPr>
        <p:txBody>
          <a:bodyPr anchorCtr="0" anchor="t" bIns="91425" lIns="91425" rIns="91425" tIns="91425">
            <a:noAutofit/>
          </a:bodyPr>
          <a:lstStyle/>
          <a:p>
            <a:pPr lvl="0">
              <a:spcBef>
                <a:spcPts val="0"/>
              </a:spcBef>
              <a:buNone/>
            </a:pPr>
            <a:r>
              <a:rPr lang="en" sz="3000"/>
              <a:t>SPASIBO</a:t>
            </a:r>
            <a:br>
              <a:rPr lang="en" sz="3000"/>
            </a:br>
            <a:r>
              <a:rPr lang="en" sz="3000"/>
              <a:t>ZA</a:t>
            </a:r>
            <a:br>
              <a:rPr lang="en" sz="3000"/>
            </a:br>
            <a:r>
              <a:rPr lang="en" sz="3000"/>
              <a:t>VNIMANIE</a:t>
            </a:r>
          </a:p>
        </p:txBody>
      </p:sp>
      <p:pic>
        <p:nvPicPr>
          <p:cNvPr id="341" name="Shape 341"/>
          <p:cNvPicPr preferRelativeResize="0"/>
          <p:nvPr/>
        </p:nvPicPr>
        <p:blipFill>
          <a:blip r:embed="rId3">
            <a:alphaModFix/>
          </a:blip>
          <a:stretch>
            <a:fillRect/>
          </a:stretch>
        </p:blipFill>
        <p:spPr>
          <a:xfrm>
            <a:off x="2286036" y="0"/>
            <a:ext cx="685796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265500" y="1151100"/>
            <a:ext cx="4045199" cy="1564499"/>
          </a:xfrm>
          <a:prstGeom prst="rect">
            <a:avLst/>
          </a:prstGeom>
        </p:spPr>
        <p:txBody>
          <a:bodyPr anchorCtr="0" anchor="b" bIns="91425" lIns="91425" rIns="91425" tIns="91425">
            <a:noAutofit/>
          </a:bodyPr>
          <a:lstStyle/>
          <a:p>
            <a:pPr lvl="0">
              <a:spcBef>
                <a:spcPts val="0"/>
              </a:spcBef>
              <a:buNone/>
            </a:pPr>
            <a:r>
              <a:rPr lang="en"/>
              <a:t>Solution</a:t>
            </a:r>
          </a:p>
        </p:txBody>
      </p:sp>
      <p:sp>
        <p:nvSpPr>
          <p:cNvPr id="98" name="Shape 98"/>
          <p:cNvSpPr txBox="1"/>
          <p:nvPr>
            <p:ph idx="1" type="subTitle"/>
          </p:nvPr>
        </p:nvSpPr>
        <p:spPr>
          <a:xfrm>
            <a:off x="265500" y="2769001"/>
            <a:ext cx="4045199" cy="1269299"/>
          </a:xfrm>
          <a:prstGeom prst="rect">
            <a:avLst/>
          </a:prstGeom>
        </p:spPr>
        <p:txBody>
          <a:bodyPr anchorCtr="0" anchor="t" bIns="91425" lIns="91425" rIns="91425" tIns="91425">
            <a:noAutofit/>
          </a:bodyPr>
          <a:lstStyle/>
          <a:p>
            <a:pPr lvl="0">
              <a:spcBef>
                <a:spcPts val="0"/>
              </a:spcBef>
              <a:buNone/>
            </a:pPr>
            <a:r>
              <a:rPr lang="en"/>
              <a:t>More premium subscribers</a:t>
            </a:r>
          </a:p>
        </p:txBody>
      </p:sp>
      <p:sp>
        <p:nvSpPr>
          <p:cNvPr id="99" name="Shape 99"/>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a:spcBef>
                <a:spcPts val="0"/>
              </a:spcBef>
              <a:buNone/>
            </a:pPr>
            <a:r>
              <a:rPr lang="en"/>
              <a:t>Lorem ipsum dolor sit amet, consectetur adipiscing elit, sed do eiusmod tempor incididunt ut labore et dolore magna aliqua.</a:t>
            </a:r>
          </a:p>
        </p:txBody>
      </p:sp>
      <p:pic>
        <p:nvPicPr>
          <p:cNvPr id="100" name="Shape 100"/>
          <p:cNvPicPr preferRelativeResize="0"/>
          <p:nvPr/>
        </p:nvPicPr>
        <p:blipFill rotWithShape="1">
          <a:blip r:embed="rId3">
            <a:alphaModFix/>
          </a:blip>
          <a:srcRect b="0" l="0" r="0" t="3185"/>
          <a:stretch/>
        </p:blipFill>
        <p:spPr>
          <a:xfrm>
            <a:off x="0" y="881750"/>
            <a:ext cx="9144000" cy="4795450"/>
          </a:xfrm>
          <a:prstGeom prst="rect">
            <a:avLst/>
          </a:prstGeom>
          <a:noFill/>
          <a:ln>
            <a:noFill/>
          </a:ln>
        </p:spPr>
      </p:pic>
      <p:sp>
        <p:nvSpPr>
          <p:cNvPr id="101" name="Shape 101"/>
          <p:cNvSpPr txBox="1"/>
          <p:nvPr/>
        </p:nvSpPr>
        <p:spPr>
          <a:xfrm>
            <a:off x="238125" y="83350"/>
            <a:ext cx="2381100" cy="381000"/>
          </a:xfrm>
          <a:prstGeom prst="rect">
            <a:avLst/>
          </a:prstGeom>
          <a:noFill/>
          <a:ln>
            <a:noFill/>
          </a:ln>
        </p:spPr>
        <p:txBody>
          <a:bodyPr anchorCtr="0" anchor="t" bIns="91425" lIns="91425" rIns="91425" tIns="91425">
            <a:noAutofit/>
          </a:bodyPr>
          <a:lstStyle/>
          <a:p>
            <a:pPr lvl="0">
              <a:spcBef>
                <a:spcPts val="0"/>
              </a:spcBef>
              <a:buNone/>
            </a:pPr>
            <a:r>
              <a:rPr lang="en"/>
              <a:t>HTML5SMARTIMAGE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descr="Background pointer shape in timeline graphic" id="106" name="Shape 106"/>
          <p:cNvSpPr/>
          <p:nvPr/>
        </p:nvSpPr>
        <p:spPr>
          <a:xfrm>
            <a:off x="340933" y="2199000"/>
            <a:ext cx="1872300" cy="745500"/>
          </a:xfrm>
          <a:prstGeom prst="homePlate">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07" name="Shape 107"/>
          <p:cNvSpPr txBox="1"/>
          <p:nvPr>
            <p:ph idx="4294967295" type="body"/>
          </p:nvPr>
        </p:nvSpPr>
        <p:spPr>
          <a:xfrm>
            <a:off x="340923" y="2336550"/>
            <a:ext cx="14555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09.05.XX</a:t>
            </a:r>
          </a:p>
        </p:txBody>
      </p:sp>
      <p:grpSp>
        <p:nvGrpSpPr>
          <p:cNvPr id="108" name="Shape 108"/>
          <p:cNvGrpSpPr/>
          <p:nvPr/>
        </p:nvGrpSpPr>
        <p:grpSpPr>
          <a:xfrm>
            <a:off x="969269" y="1610215"/>
            <a:ext cx="198899" cy="593656"/>
            <a:chOff x="777446" y="1610215"/>
            <a:chExt cx="198899" cy="593656"/>
          </a:xfrm>
        </p:grpSpPr>
        <p:cxnSp>
          <p:nvCxnSpPr>
            <p:cNvPr id="109" name="Shape 109"/>
            <p:cNvCxnSpPr/>
            <p:nvPr/>
          </p:nvCxnSpPr>
          <p:spPr>
            <a:xfrm>
              <a:off x="876909"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10" name="Shape 110"/>
            <p:cNvSpPr/>
            <p:nvPr/>
          </p:nvSpPr>
          <p:spPr>
            <a:xfrm>
              <a:off x="777446" y="1610215"/>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11" name="Shape 111"/>
          <p:cNvSpPr txBox="1"/>
          <p:nvPr>
            <p:ph idx="4294967295" type="body"/>
          </p:nvPr>
        </p:nvSpPr>
        <p:spPr>
          <a:xfrm>
            <a:off x="318375" y="385666"/>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12" name="Shape 112"/>
          <p:cNvSpPr/>
          <p:nvPr/>
        </p:nvSpPr>
        <p:spPr>
          <a:xfrm>
            <a:off x="181705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13" name="Shape 113"/>
          <p:cNvSpPr txBox="1"/>
          <p:nvPr>
            <p:ph idx="4294967295" type="body"/>
          </p:nvPr>
        </p:nvSpPr>
        <p:spPr>
          <a:xfrm>
            <a:off x="2126316"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09.17.XX</a:t>
            </a:r>
          </a:p>
        </p:txBody>
      </p:sp>
      <p:grpSp>
        <p:nvGrpSpPr>
          <p:cNvPr id="114" name="Shape 114"/>
          <p:cNvGrpSpPr/>
          <p:nvPr/>
        </p:nvGrpSpPr>
        <p:grpSpPr>
          <a:xfrm>
            <a:off x="2684632" y="2938957"/>
            <a:ext cx="198899" cy="593655"/>
            <a:chOff x="2223534" y="2938957"/>
            <a:chExt cx="198899" cy="593655"/>
          </a:xfrm>
        </p:grpSpPr>
        <p:cxnSp>
          <p:nvCxnSpPr>
            <p:cNvPr id="115" name="Shape 115"/>
            <p:cNvCxnSpPr/>
            <p:nvPr/>
          </p:nvCxnSpPr>
          <p:spPr>
            <a:xfrm rot="10800000">
              <a:off x="2322996" y="2938957"/>
              <a:ext cx="0" cy="554700"/>
            </a:xfrm>
            <a:prstGeom prst="straightConnector1">
              <a:avLst/>
            </a:prstGeom>
            <a:noFill/>
            <a:ln cap="flat" cmpd="sng" w="9525">
              <a:solidFill>
                <a:schemeClr val="dk2"/>
              </a:solidFill>
              <a:prstDash val="solid"/>
              <a:round/>
              <a:headEnd len="med" w="med" type="none"/>
              <a:tailEnd len="med" w="med" type="none"/>
            </a:ln>
          </p:spPr>
        </p:cxnSp>
        <p:sp>
          <p:nvSpPr>
            <p:cNvPr id="116" name="Shape 116"/>
            <p:cNvSpPr/>
            <p:nvPr/>
          </p:nvSpPr>
          <p:spPr>
            <a:xfrm flipH="1" rot="10800000">
              <a:off x="2223534" y="3333713"/>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17" name="Shape 117"/>
          <p:cNvSpPr txBox="1"/>
          <p:nvPr>
            <p:ph idx="4294967295" type="body"/>
          </p:nvPr>
        </p:nvSpPr>
        <p:spPr>
          <a:xfrm>
            <a:off x="1244337" y="3757725"/>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18" name="Shape 118"/>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19" name="Shape 119"/>
          <p:cNvSpPr txBox="1"/>
          <p:nvPr>
            <p:ph idx="4294967295" type="body"/>
          </p:nvPr>
        </p:nvSpPr>
        <p:spPr>
          <a:xfrm>
            <a:off x="3767754"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10.13.XX</a:t>
            </a:r>
          </a:p>
        </p:txBody>
      </p:sp>
      <p:grpSp>
        <p:nvGrpSpPr>
          <p:cNvPr id="120" name="Shape 120"/>
          <p:cNvGrpSpPr/>
          <p:nvPr/>
        </p:nvGrpSpPr>
        <p:grpSpPr>
          <a:xfrm>
            <a:off x="4319544" y="1610215"/>
            <a:ext cx="198899" cy="593656"/>
            <a:chOff x="3918083" y="1610215"/>
            <a:chExt cx="198899" cy="593656"/>
          </a:xfrm>
        </p:grpSpPr>
        <p:cxnSp>
          <p:nvCxnSpPr>
            <p:cNvPr id="121" name="Shape 121"/>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22" name="Shape 122"/>
            <p:cNvSpPr/>
            <p:nvPr/>
          </p:nvSpPr>
          <p:spPr>
            <a:xfrm>
              <a:off x="3918083" y="1610215"/>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23" name="Shape 123"/>
          <p:cNvSpPr txBox="1"/>
          <p:nvPr>
            <p:ph idx="4294967295" type="body"/>
          </p:nvPr>
        </p:nvSpPr>
        <p:spPr>
          <a:xfrm>
            <a:off x="3304094" y="385666"/>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24" name="Shape 124"/>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25" name="Shape 125"/>
          <p:cNvSpPr txBox="1"/>
          <p:nvPr>
            <p:ph idx="4294967295" type="body"/>
          </p:nvPr>
        </p:nvSpPr>
        <p:spPr>
          <a:xfrm>
            <a:off x="5416699"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10.20.XX</a:t>
            </a:r>
          </a:p>
        </p:txBody>
      </p:sp>
      <p:grpSp>
        <p:nvGrpSpPr>
          <p:cNvPr id="126" name="Shape 126"/>
          <p:cNvGrpSpPr/>
          <p:nvPr/>
        </p:nvGrpSpPr>
        <p:grpSpPr>
          <a:xfrm>
            <a:off x="5973069" y="2938957"/>
            <a:ext cx="198899" cy="593655"/>
            <a:chOff x="5958946" y="2938957"/>
            <a:chExt cx="198899" cy="593655"/>
          </a:xfrm>
        </p:grpSpPr>
        <p:cxnSp>
          <p:nvCxnSpPr>
            <p:cNvPr id="127" name="Shape 127"/>
            <p:cNvCxnSpPr/>
            <p:nvPr/>
          </p:nvCxnSpPr>
          <p:spPr>
            <a:xfrm rot="10800000">
              <a:off x="6058408" y="2938957"/>
              <a:ext cx="0" cy="554700"/>
            </a:xfrm>
            <a:prstGeom prst="straightConnector1">
              <a:avLst/>
            </a:prstGeom>
            <a:noFill/>
            <a:ln cap="flat" cmpd="sng" w="9525">
              <a:solidFill>
                <a:schemeClr val="dk2"/>
              </a:solidFill>
              <a:prstDash val="solid"/>
              <a:round/>
              <a:headEnd len="med" w="med" type="none"/>
              <a:tailEnd len="med" w="med" type="none"/>
            </a:ln>
          </p:spPr>
        </p:cxnSp>
        <p:sp>
          <p:nvSpPr>
            <p:cNvPr id="128" name="Shape 128"/>
            <p:cNvSpPr/>
            <p:nvPr/>
          </p:nvSpPr>
          <p:spPr>
            <a:xfrm flipH="1" rot="10800000">
              <a:off x="5958946" y="3333713"/>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29" name="Shape 129"/>
          <p:cNvSpPr txBox="1"/>
          <p:nvPr>
            <p:ph idx="4294967295" type="body"/>
          </p:nvPr>
        </p:nvSpPr>
        <p:spPr>
          <a:xfrm>
            <a:off x="5126902" y="3757725"/>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30" name="Shape 130"/>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31" name="Shape 131"/>
          <p:cNvSpPr txBox="1"/>
          <p:nvPr>
            <p:ph idx="4294967295" type="body"/>
          </p:nvPr>
        </p:nvSpPr>
        <p:spPr>
          <a:xfrm>
            <a:off x="7111511"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11.01.XX</a:t>
            </a:r>
          </a:p>
        </p:txBody>
      </p:sp>
      <p:grpSp>
        <p:nvGrpSpPr>
          <p:cNvPr id="132" name="Shape 132"/>
          <p:cNvGrpSpPr/>
          <p:nvPr/>
        </p:nvGrpSpPr>
        <p:grpSpPr>
          <a:xfrm>
            <a:off x="7669807" y="1610215"/>
            <a:ext cx="198899" cy="593656"/>
            <a:chOff x="3918083" y="1610215"/>
            <a:chExt cx="198899" cy="593656"/>
          </a:xfrm>
        </p:grpSpPr>
        <p:cxnSp>
          <p:nvCxnSpPr>
            <p:cNvPr id="133" name="Shape 133"/>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34" name="Shape 134"/>
            <p:cNvSpPr/>
            <p:nvPr/>
          </p:nvSpPr>
          <p:spPr>
            <a:xfrm>
              <a:off x="3918083" y="1610215"/>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35" name="Shape 135"/>
          <p:cNvSpPr txBox="1"/>
          <p:nvPr>
            <p:ph idx="4294967295" type="body"/>
          </p:nvPr>
        </p:nvSpPr>
        <p:spPr>
          <a:xfrm>
            <a:off x="6685978" y="385666"/>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pic>
        <p:nvPicPr>
          <p:cNvPr id="136" name="Shape 136"/>
          <p:cNvPicPr preferRelativeResize="0"/>
          <p:nvPr/>
        </p:nvPicPr>
        <p:blipFill rotWithShape="1">
          <a:blip r:embed="rId3">
            <a:alphaModFix/>
          </a:blip>
          <a:srcRect b="4427" l="0" r="0" t="2936"/>
          <a:stretch/>
        </p:blipFill>
        <p:spPr>
          <a:xfrm>
            <a:off x="0" y="240750"/>
            <a:ext cx="9144000" cy="458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598100" y="2152347"/>
            <a:ext cx="8222100" cy="838799"/>
          </a:xfrm>
          <a:prstGeom prst="rect">
            <a:avLst/>
          </a:prstGeom>
        </p:spPr>
        <p:txBody>
          <a:bodyPr anchorCtr="0" anchor="ctr" bIns="91425" lIns="91425" rIns="91425" tIns="91425">
            <a:noAutofit/>
          </a:bodyPr>
          <a:lstStyle/>
          <a:p>
            <a:pPr lvl="0">
              <a:spcBef>
                <a:spcPts val="0"/>
              </a:spcBef>
              <a:buNone/>
            </a:pPr>
            <a:r>
              <a:rPr lang="en"/>
              <a:t>Implementation</a:t>
            </a:r>
          </a:p>
        </p:txBody>
      </p:sp>
      <p:pic>
        <p:nvPicPr>
          <p:cNvPr id="142" name="Shape 142"/>
          <p:cNvPicPr preferRelativeResize="0"/>
          <p:nvPr/>
        </p:nvPicPr>
        <p:blipFill rotWithShape="1">
          <a:blip r:embed="rId3">
            <a:alphaModFix/>
          </a:blip>
          <a:srcRect b="4698" l="0" r="0" t="2990"/>
          <a:stretch/>
        </p:blipFill>
        <p:spPr>
          <a:xfrm>
            <a:off x="0" y="148075"/>
            <a:ext cx="9144000" cy="4571925"/>
          </a:xfrm>
          <a:prstGeom prst="rect">
            <a:avLst/>
          </a:prstGeom>
          <a:noFill/>
          <a:ln>
            <a:noFill/>
          </a:ln>
        </p:spPr>
      </p:pic>
      <p:sp>
        <p:nvSpPr>
          <p:cNvPr id="143" name="Shape 143"/>
          <p:cNvSpPr txBox="1"/>
          <p:nvPr/>
        </p:nvSpPr>
        <p:spPr>
          <a:xfrm>
            <a:off x="6643700" y="2155025"/>
            <a:ext cx="6858000" cy="800100"/>
          </a:xfrm>
          <a:prstGeom prst="rect">
            <a:avLst/>
          </a:prstGeom>
          <a:noFill/>
          <a:ln>
            <a:noFill/>
          </a:ln>
        </p:spPr>
        <p:txBody>
          <a:bodyPr anchorCtr="0" anchor="t" bIns="91425" lIns="91425" rIns="91425" tIns="91425">
            <a:noAutofit/>
          </a:bodyPr>
          <a:lstStyle/>
          <a:p>
            <a:pPr lvl="0">
              <a:spcBef>
                <a:spcPts val="0"/>
              </a:spcBef>
              <a:buNone/>
            </a:pPr>
            <a:r>
              <a:rPr lang="en"/>
              <a:t>GRANITE UI</a:t>
            </a:r>
            <a:br>
              <a:rPr lang="en"/>
            </a:br>
            <a:r>
              <a:rPr lang="en"/>
              <a:t>FILEUPLOAD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598100" y="2152347"/>
            <a:ext cx="8222100" cy="838800"/>
          </a:xfrm>
          <a:prstGeom prst="rect">
            <a:avLst/>
          </a:prstGeom>
        </p:spPr>
        <p:txBody>
          <a:bodyPr anchorCtr="0" anchor="ctr" bIns="91425" lIns="91425" rIns="91425" tIns="91425">
            <a:noAutofit/>
          </a:bodyPr>
          <a:lstStyle/>
          <a:p>
            <a:pPr lvl="0">
              <a:spcBef>
                <a:spcPts val="0"/>
              </a:spcBef>
              <a:buNone/>
            </a:pPr>
            <a:r>
              <a:t/>
            </a:r>
            <a:endParaRPr/>
          </a:p>
        </p:txBody>
      </p:sp>
      <p:pic>
        <p:nvPicPr>
          <p:cNvPr id="149" name="Shape 149"/>
          <p:cNvPicPr preferRelativeResize="0"/>
          <p:nvPr/>
        </p:nvPicPr>
        <p:blipFill rotWithShape="1">
          <a:blip r:embed="rId3">
            <a:alphaModFix/>
          </a:blip>
          <a:srcRect b="4423" l="0" r="0" t="3044"/>
          <a:stretch/>
        </p:blipFill>
        <p:spPr>
          <a:xfrm>
            <a:off x="0" y="245900"/>
            <a:ext cx="9144000" cy="4583399"/>
          </a:xfrm>
          <a:prstGeom prst="rect">
            <a:avLst/>
          </a:prstGeom>
          <a:noFill/>
          <a:ln>
            <a:noFill/>
          </a:ln>
        </p:spPr>
      </p:pic>
      <p:sp>
        <p:nvSpPr>
          <p:cNvPr id="150" name="Shape 150"/>
          <p:cNvSpPr txBox="1"/>
          <p:nvPr/>
        </p:nvSpPr>
        <p:spPr>
          <a:xfrm>
            <a:off x="5095875" y="2047875"/>
            <a:ext cx="6858000" cy="8001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F0000"/>
                </a:solidFill>
              </a:rPr>
              <a:t>ROTATE ? </a:t>
            </a:r>
            <a:br>
              <a:rPr lang="en" sz="3000">
                <a:solidFill>
                  <a:srgbClr val="FF0000"/>
                </a:solidFill>
              </a:rPr>
            </a:br>
            <a:r>
              <a:rPr lang="en" sz="3000">
                <a:solidFill>
                  <a:srgbClr val="FF0000"/>
                </a:solidFill>
              </a:rPr>
              <a:t>CROP ??</a:t>
            </a:r>
            <a:br>
              <a:rPr lang="en" sz="3000">
                <a:solidFill>
                  <a:srgbClr val="FF0000"/>
                </a:solidFill>
              </a:rPr>
            </a:br>
            <a:r>
              <a:rPr lang="en" sz="3000">
                <a:solidFill>
                  <a:srgbClr val="FF0000"/>
                </a:solidFill>
              </a:rPr>
              <a:t>404</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598100" y="2152347"/>
            <a:ext cx="8222100" cy="838800"/>
          </a:xfrm>
          <a:prstGeom prst="rect">
            <a:avLst/>
          </a:prstGeom>
        </p:spPr>
        <p:txBody>
          <a:bodyPr anchorCtr="0" anchor="ctr" bIns="91425" lIns="91425" rIns="91425" tIns="91425">
            <a:noAutofit/>
          </a:bodyPr>
          <a:lstStyle/>
          <a:p>
            <a:pPr lvl="0">
              <a:spcBef>
                <a:spcPts val="0"/>
              </a:spcBef>
              <a:buNone/>
            </a:pPr>
            <a:r>
              <a:t/>
            </a:r>
            <a:endParaRPr/>
          </a:p>
        </p:txBody>
      </p:sp>
      <p:pic>
        <p:nvPicPr>
          <p:cNvPr id="156" name="Shape 156"/>
          <p:cNvPicPr preferRelativeResize="0"/>
          <p:nvPr/>
        </p:nvPicPr>
        <p:blipFill rotWithShape="1">
          <a:blip r:embed="rId3">
            <a:alphaModFix/>
          </a:blip>
          <a:srcRect b="4561" l="0" r="0" t="2905"/>
          <a:stretch/>
        </p:blipFill>
        <p:spPr>
          <a:xfrm>
            <a:off x="0" y="245900"/>
            <a:ext cx="9144000" cy="4576551"/>
          </a:xfrm>
          <a:prstGeom prst="rect">
            <a:avLst/>
          </a:prstGeom>
          <a:noFill/>
          <a:ln>
            <a:noFill/>
          </a:ln>
        </p:spPr>
      </p:pic>
      <p:sp>
        <p:nvSpPr>
          <p:cNvPr id="157" name="Shape 157"/>
          <p:cNvSpPr txBox="1"/>
          <p:nvPr/>
        </p:nvSpPr>
        <p:spPr>
          <a:xfrm>
            <a:off x="5719125" y="2098250"/>
            <a:ext cx="10695600" cy="1247700"/>
          </a:xfrm>
          <a:prstGeom prst="rect">
            <a:avLst/>
          </a:prstGeom>
          <a:noFill/>
          <a:ln>
            <a:noFill/>
          </a:ln>
        </p:spPr>
        <p:txBody>
          <a:bodyPr anchorCtr="0" anchor="t" bIns="91425" lIns="91425" rIns="91425" tIns="91425">
            <a:noAutofit/>
          </a:bodyPr>
          <a:lstStyle/>
          <a:p>
            <a:pPr lvl="0">
              <a:spcBef>
                <a:spcPts val="0"/>
              </a:spcBef>
              <a:buNone/>
            </a:pPr>
            <a:r>
              <a:rPr lang="en" sz="3000">
                <a:solidFill>
                  <a:srgbClr val="008000"/>
                </a:solidFill>
              </a:rPr>
              <a:t>CROP</a:t>
            </a:r>
            <a:br>
              <a:rPr lang="en" sz="3000">
                <a:solidFill>
                  <a:srgbClr val="008000"/>
                </a:solidFill>
              </a:rPr>
            </a:br>
            <a:r>
              <a:rPr lang="en" sz="3000">
                <a:solidFill>
                  <a:srgbClr val="008000"/>
                </a:solidFill>
              </a:rPr>
              <a:t>ROTATE</a:t>
            </a:r>
          </a:p>
          <a:p>
            <a:pPr lvl="0">
              <a:spcBef>
                <a:spcPts val="0"/>
              </a:spcBef>
              <a:buNone/>
            </a:pPr>
            <a:r>
              <a:rPr lang="en" sz="3000">
                <a:solidFill>
                  <a:srgbClr val="008000"/>
                </a:solidFill>
              </a:rPr>
              <a:t>200</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40250" y="231375"/>
            <a:ext cx="8520600" cy="607800"/>
          </a:xfrm>
          <a:prstGeom prst="rect">
            <a:avLst/>
          </a:prstGeom>
        </p:spPr>
        <p:txBody>
          <a:bodyPr anchorCtr="0" anchor="t" bIns="91425" lIns="91425" rIns="91425" tIns="91425">
            <a:noAutofit/>
          </a:bodyPr>
          <a:lstStyle/>
          <a:p>
            <a:pPr lvl="0">
              <a:spcBef>
                <a:spcPts val="0"/>
              </a:spcBef>
              <a:buNone/>
            </a:pPr>
            <a:r>
              <a:rPr lang="en"/>
              <a:t>Cq-dialog</a:t>
            </a:r>
            <a:br>
              <a:rPr lang="en"/>
            </a:br>
            <a:r>
              <a:rPr lang="en" sz="2400">
                <a:solidFill>
                  <a:srgbClr val="444444"/>
                </a:solidFill>
                <a:highlight>
                  <a:srgbClr val="FFFFFF"/>
                </a:highlight>
                <a:latin typeface="Verdana"/>
                <a:ea typeface="Verdana"/>
                <a:cs typeface="Verdana"/>
                <a:sym typeface="Verdana"/>
              </a:rPr>
              <a:t>./imageCrop</a:t>
            </a:r>
            <a:br>
              <a:rPr lang="en" sz="2400">
                <a:solidFill>
                  <a:srgbClr val="444444"/>
                </a:solidFill>
                <a:highlight>
                  <a:srgbClr val="FFFFFF"/>
                </a:highlight>
                <a:latin typeface="Verdana"/>
                <a:ea typeface="Verdana"/>
                <a:cs typeface="Verdana"/>
                <a:sym typeface="Verdana"/>
              </a:rPr>
            </a:br>
            <a:r>
              <a:rPr lang="en" sz="2400">
                <a:solidFill>
                  <a:srgbClr val="444444"/>
                </a:solidFill>
                <a:highlight>
                  <a:srgbClr val="FFFFFF"/>
                </a:highlight>
                <a:latin typeface="Verdana"/>
                <a:ea typeface="Verdana"/>
                <a:cs typeface="Verdana"/>
                <a:sym typeface="Verdana"/>
              </a:rPr>
              <a:t>./imageRotate</a:t>
            </a:r>
          </a:p>
          <a:p>
            <a:pPr lvl="0">
              <a:spcBef>
                <a:spcPts val="0"/>
              </a:spcBef>
              <a:buNone/>
            </a:pPr>
            <a:r>
              <a:t/>
            </a:r>
            <a:endParaRPr/>
          </a:p>
          <a:p>
            <a:pPr lvl="0">
              <a:spcBef>
                <a:spcPts val="0"/>
              </a:spcBef>
              <a:buNone/>
            </a:pPr>
            <a:br>
              <a:rPr lang="en"/>
            </a:br>
            <a:r>
              <a:rPr lang="en"/>
              <a:t>Mapping </a:t>
            </a:r>
            <a:r>
              <a:rPr lang="en">
                <a:solidFill>
                  <a:srgbClr val="980000"/>
                </a:solidFill>
              </a:rPr>
              <a:t>fields of touchUI CQ-DIALOG</a:t>
            </a:r>
            <a:r>
              <a:rPr lang="en"/>
              <a:t> to classicUI DIALOG properties</a:t>
            </a:r>
            <a:br>
              <a:rPr lang="en"/>
            </a:br>
            <a:r>
              <a:rPr lang="en"/>
              <a:t>=</a:t>
            </a:r>
            <a:br>
              <a:rPr lang="en"/>
            </a:br>
            <a:r>
              <a:rPr lang="en"/>
              <a:t>Get same result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nvSpPr>
        <p:spPr>
          <a:xfrm>
            <a:off x="464350" y="511975"/>
            <a:ext cx="7965300" cy="4345800"/>
          </a:xfrm>
          <a:prstGeom prst="rect">
            <a:avLst/>
          </a:prstGeom>
          <a:noFill/>
          <a:ln>
            <a:noFill/>
          </a:ln>
        </p:spPr>
        <p:txBody>
          <a:bodyPr anchorCtr="0" anchor="ctr" bIns="91425" lIns="91425" rIns="91425" tIns="91425">
            <a:noAutofit/>
          </a:bodyPr>
          <a:lstStyle/>
          <a:p>
            <a:pPr lvl="0" rtl="0">
              <a:spcBef>
                <a:spcPts val="0"/>
              </a:spcBef>
              <a:buNone/>
            </a:pP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size</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="cq/gui/components/authoring/dialog/sizefield"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fieldLabel</a:t>
            </a:r>
            <a:r>
              <a:rPr b="1" lang="en" sz="900">
                <a:solidFill>
                  <a:srgbClr val="008000"/>
                </a:solidFill>
                <a:highlight>
                  <a:srgbClr val="EFEFEF"/>
                </a:highlight>
                <a:latin typeface="Courier New"/>
                <a:ea typeface="Courier New"/>
                <a:cs typeface="Courier New"/>
                <a:sym typeface="Courier New"/>
              </a:rPr>
              <a:t>="Size (px)"</a:t>
            </a:r>
            <a:r>
              <a:rPr lang="en" sz="9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width</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="granite/ui/components/foundation/form/numberfield"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emptyText</a:t>
            </a:r>
            <a:r>
              <a:rPr b="1" lang="en" sz="900">
                <a:solidFill>
                  <a:srgbClr val="008000"/>
                </a:solidFill>
                <a:highlight>
                  <a:srgbClr val="EFEFEF"/>
                </a:highlight>
                <a:latin typeface="Courier New"/>
                <a:ea typeface="Courier New"/>
                <a:cs typeface="Courier New"/>
                <a:sym typeface="Courier New"/>
              </a:rPr>
              <a:t>="Width"</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min</a:t>
            </a:r>
            <a:r>
              <a:rPr b="1" lang="en" sz="900">
                <a:solidFill>
                  <a:srgbClr val="008000"/>
                </a:solidFill>
                <a:highlight>
                  <a:srgbClr val="EFEFEF"/>
                </a:highlight>
                <a:latin typeface="Courier New"/>
                <a:ea typeface="Courier New"/>
                <a:cs typeface="Courier New"/>
                <a:sym typeface="Courier New"/>
              </a:rPr>
              <a:t>="{Long}0"</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="./image/width"</a:t>
            </a:r>
            <a:r>
              <a:rPr lang="en" sz="24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height</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="granite/ui/components/foundation/form/numberfield"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emptyText</a:t>
            </a:r>
            <a:r>
              <a:rPr b="1" lang="en" sz="900">
                <a:solidFill>
                  <a:srgbClr val="008000"/>
                </a:solidFill>
                <a:highlight>
                  <a:srgbClr val="EFEFEF"/>
                </a:highlight>
                <a:latin typeface="Courier New"/>
                <a:ea typeface="Courier New"/>
                <a:cs typeface="Courier New"/>
                <a:sym typeface="Courier New"/>
              </a:rPr>
              <a:t>="Height"</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min</a:t>
            </a:r>
            <a:r>
              <a:rPr b="1" lang="en" sz="900">
                <a:solidFill>
                  <a:srgbClr val="008000"/>
                </a:solidFill>
                <a:highlight>
                  <a:srgbClr val="EFEFEF"/>
                </a:highlight>
                <a:latin typeface="Courier New"/>
                <a:ea typeface="Courier New"/>
                <a:cs typeface="Courier New"/>
                <a:sym typeface="Courier New"/>
              </a:rPr>
              <a:t>="{Long}0"</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="./image/height"</a:t>
            </a:r>
            <a:r>
              <a:rPr lang="en" sz="2400">
                <a:highlight>
                  <a:srgbClr val="EFEFEF"/>
                </a:highlight>
                <a:latin typeface="Courier New"/>
                <a:ea typeface="Courier New"/>
                <a:cs typeface="Courier New"/>
                <a:sym typeface="Courier New"/>
              </a:rPr>
              <a:t>/&gt;</a:t>
            </a:r>
          </a:p>
          <a:p>
            <a:pPr lvl="0" rtl="0">
              <a:spcBef>
                <a:spcPts val="0"/>
              </a:spcBef>
              <a:buNone/>
            </a:pP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size</a:t>
            </a:r>
            <a:r>
              <a:rPr lang="en" sz="9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crop</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="granite/ui/components/foundation/form/textfield"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fieldLabel</a:t>
            </a:r>
            <a:r>
              <a:rPr b="1" lang="en" sz="900">
                <a:solidFill>
                  <a:srgbClr val="008000"/>
                </a:solidFill>
                <a:highlight>
                  <a:srgbClr val="EFEFEF"/>
                </a:highlight>
                <a:latin typeface="Courier New"/>
                <a:ea typeface="Courier New"/>
                <a:cs typeface="Courier New"/>
                <a:sym typeface="Courier New"/>
              </a:rPr>
              <a:t>="Crop"</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="./image/imageCrop"</a:t>
            </a:r>
            <a:r>
              <a:rPr lang="en" sz="24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rotate</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="granite/ui/components/foundation/form/numberfield"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fieldLabel</a:t>
            </a:r>
            <a:r>
              <a:rPr b="1" lang="en" sz="900">
                <a:solidFill>
                  <a:srgbClr val="008000"/>
                </a:solidFill>
                <a:highlight>
                  <a:srgbClr val="EFEFEF"/>
                </a:highlight>
                <a:latin typeface="Courier New"/>
                <a:ea typeface="Courier New"/>
                <a:cs typeface="Courier New"/>
                <a:sym typeface="Courier New"/>
              </a:rPr>
              <a:t>="Rotate"</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min</a:t>
            </a:r>
            <a:r>
              <a:rPr b="1" lang="en" sz="900">
                <a:solidFill>
                  <a:srgbClr val="008000"/>
                </a:solidFill>
                <a:highlight>
                  <a:srgbClr val="EFEFEF"/>
                </a:highlight>
                <a:latin typeface="Courier New"/>
                <a:ea typeface="Courier New"/>
                <a:cs typeface="Courier New"/>
                <a:sym typeface="Courier New"/>
              </a:rPr>
              <a:t>="{Long}0"</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="./image/imageRotate"</a:t>
            </a:r>
            <a:r>
              <a:rPr lang="en" sz="2400">
                <a:highlight>
                  <a:srgbClr val="EFEFEF"/>
                </a:highlight>
                <a:latin typeface="Courier New"/>
                <a:ea typeface="Courier New"/>
                <a:cs typeface="Courier New"/>
                <a:sym typeface="Courier New"/>
              </a:rPr>
              <a:t>/&gt;</a:t>
            </a: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